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48" r:id="rId2"/>
    <p:sldMasterId id="2147483653" r:id="rId3"/>
  </p:sldMasterIdLst>
  <p:notesMasterIdLst>
    <p:notesMasterId r:id="rId50"/>
  </p:notesMasterIdLst>
  <p:sldIdLst>
    <p:sldId id="316" r:id="rId4"/>
    <p:sldId id="258" r:id="rId5"/>
    <p:sldId id="259" r:id="rId6"/>
    <p:sldId id="317" r:id="rId7"/>
    <p:sldId id="260" r:id="rId8"/>
    <p:sldId id="318" r:id="rId9"/>
    <p:sldId id="264" r:id="rId10"/>
    <p:sldId id="319" r:id="rId11"/>
    <p:sldId id="263" r:id="rId12"/>
    <p:sldId id="265" r:id="rId13"/>
    <p:sldId id="266" r:id="rId14"/>
    <p:sldId id="273" r:id="rId15"/>
    <p:sldId id="320" r:id="rId16"/>
    <p:sldId id="274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3" r:id="rId28"/>
    <p:sldId id="294" r:id="rId29"/>
    <p:sldId id="295" r:id="rId30"/>
    <p:sldId id="296" r:id="rId31"/>
    <p:sldId id="297" r:id="rId32"/>
    <p:sldId id="298" r:id="rId33"/>
    <p:sldId id="300" r:id="rId34"/>
    <p:sldId id="301" r:id="rId35"/>
    <p:sldId id="302" r:id="rId36"/>
    <p:sldId id="303" r:id="rId37"/>
    <p:sldId id="314" r:id="rId38"/>
    <p:sldId id="304" r:id="rId39"/>
    <p:sldId id="305" r:id="rId40"/>
    <p:sldId id="290" r:id="rId41"/>
    <p:sldId id="306" r:id="rId42"/>
    <p:sldId id="307" r:id="rId43"/>
    <p:sldId id="308" r:id="rId44"/>
    <p:sldId id="309" r:id="rId45"/>
    <p:sldId id="311" r:id="rId46"/>
    <p:sldId id="313" r:id="rId47"/>
    <p:sldId id="312" r:id="rId48"/>
    <p:sldId id="31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20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customXml" Target="../customXml/item2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customXml" Target="../customXml/item3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843AE-EE2F-4AA4-BB1B-6369E569C97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04AE47-49D4-44E6-9866-F61CE944541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/>
            <a:t>Step 1</a:t>
          </a:r>
        </a:p>
        <a:p>
          <a:r>
            <a:rPr lang="en-US" sz="1400" dirty="0"/>
            <a:t>Specimen transported to lab</a:t>
          </a:r>
        </a:p>
      </dgm:t>
    </dgm:pt>
    <dgm:pt modelId="{E33DC8F6-8856-4F85-8D48-7B43500CDAE6}" type="parTrans" cxnId="{04224D4A-72DB-40C3-AB37-99A742C5B268}">
      <dgm:prSet/>
      <dgm:spPr/>
      <dgm:t>
        <a:bodyPr/>
        <a:lstStyle/>
        <a:p>
          <a:endParaRPr lang="en-US"/>
        </a:p>
      </dgm:t>
    </dgm:pt>
    <dgm:pt modelId="{936BC21F-16FB-40DB-A30B-D9D81E6BF4C5}" type="sibTrans" cxnId="{04224D4A-72DB-40C3-AB37-99A742C5B268}">
      <dgm:prSet/>
      <dgm:spPr/>
      <dgm:t>
        <a:bodyPr/>
        <a:lstStyle/>
        <a:p>
          <a:endParaRPr lang="en-US"/>
        </a:p>
      </dgm:t>
    </dgm:pt>
    <dgm:pt modelId="{AFCB7610-C45A-431B-BD81-3637090F289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/>
            <a:t>Step 2</a:t>
          </a:r>
        </a:p>
        <a:p>
          <a:r>
            <a:rPr lang="en-US" sz="1400" dirty="0"/>
            <a:t>Specimen received and accessioned</a:t>
          </a:r>
        </a:p>
      </dgm:t>
    </dgm:pt>
    <dgm:pt modelId="{211BFFC9-9263-467D-A2DC-FC9BBC802609}" type="parTrans" cxnId="{8785C704-8F0E-47A8-8FC3-3FF17323A252}">
      <dgm:prSet/>
      <dgm:spPr/>
      <dgm:t>
        <a:bodyPr/>
        <a:lstStyle/>
        <a:p>
          <a:endParaRPr lang="en-US"/>
        </a:p>
      </dgm:t>
    </dgm:pt>
    <dgm:pt modelId="{2F74BBA1-D91C-46F2-9BBF-59447BBEE4D7}" type="sibTrans" cxnId="{8785C704-8F0E-47A8-8FC3-3FF17323A252}">
      <dgm:prSet/>
      <dgm:spPr/>
      <dgm:t>
        <a:bodyPr/>
        <a:lstStyle/>
        <a:p>
          <a:endParaRPr lang="en-US"/>
        </a:p>
      </dgm:t>
    </dgm:pt>
    <dgm:pt modelId="{0A2241D1-C7BA-425B-B5AE-D0383F855BD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/>
            <a:t>Step 3</a:t>
          </a:r>
        </a:p>
        <a:p>
          <a:r>
            <a:rPr lang="en-US" sz="1400" dirty="0"/>
            <a:t>Specimen processed</a:t>
          </a:r>
        </a:p>
      </dgm:t>
    </dgm:pt>
    <dgm:pt modelId="{039D8287-45E6-4666-BB79-BD245FEDAF58}" type="parTrans" cxnId="{71712BD5-46AE-4F43-A78A-69BA0AA7C327}">
      <dgm:prSet/>
      <dgm:spPr/>
      <dgm:t>
        <a:bodyPr/>
        <a:lstStyle/>
        <a:p>
          <a:endParaRPr lang="en-US"/>
        </a:p>
      </dgm:t>
    </dgm:pt>
    <dgm:pt modelId="{CE4960FF-2033-4444-B148-87374C5E6763}" type="sibTrans" cxnId="{71712BD5-46AE-4F43-A78A-69BA0AA7C327}">
      <dgm:prSet/>
      <dgm:spPr/>
      <dgm:t>
        <a:bodyPr/>
        <a:lstStyle/>
        <a:p>
          <a:endParaRPr lang="en-US"/>
        </a:p>
      </dgm:t>
    </dgm:pt>
    <dgm:pt modelId="{3F95FCD2-B7FC-4CBB-B8CC-855E31FABCD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/>
            <a:t>Step 4</a:t>
          </a:r>
        </a:p>
        <a:p>
          <a:r>
            <a:rPr lang="en-US" sz="1400" dirty="0"/>
            <a:t>Specimen stained</a:t>
          </a:r>
        </a:p>
      </dgm:t>
    </dgm:pt>
    <dgm:pt modelId="{4FF61FDD-52CC-47B4-B5F9-F4EDECD891AC}" type="parTrans" cxnId="{45999781-5861-4E7C-B686-39A241828EDB}">
      <dgm:prSet/>
      <dgm:spPr/>
      <dgm:t>
        <a:bodyPr/>
        <a:lstStyle/>
        <a:p>
          <a:endParaRPr lang="en-US"/>
        </a:p>
      </dgm:t>
    </dgm:pt>
    <dgm:pt modelId="{05701336-B5E4-4C99-A5AC-216AC6506E1F}" type="sibTrans" cxnId="{45999781-5861-4E7C-B686-39A241828EDB}">
      <dgm:prSet/>
      <dgm:spPr/>
      <dgm:t>
        <a:bodyPr/>
        <a:lstStyle/>
        <a:p>
          <a:endParaRPr lang="en-US"/>
        </a:p>
      </dgm:t>
    </dgm:pt>
    <dgm:pt modelId="{ED2D5A78-5E15-4BF2-A4D5-2C4B72C4594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/>
            <a:t>Step 5</a:t>
          </a:r>
        </a:p>
        <a:p>
          <a:r>
            <a:rPr lang="en-US" sz="1400" dirty="0"/>
            <a:t>Specimen coverslipped</a:t>
          </a:r>
        </a:p>
      </dgm:t>
    </dgm:pt>
    <dgm:pt modelId="{E316E968-534F-4B17-A788-75793FE5472E}" type="parTrans" cxnId="{E92A4B43-9EBF-453A-B995-993266260916}">
      <dgm:prSet/>
      <dgm:spPr/>
      <dgm:t>
        <a:bodyPr/>
        <a:lstStyle/>
        <a:p>
          <a:endParaRPr lang="en-US"/>
        </a:p>
      </dgm:t>
    </dgm:pt>
    <dgm:pt modelId="{D54D0A48-858F-404A-85E8-F06924416CF4}" type="sibTrans" cxnId="{E92A4B43-9EBF-453A-B995-993266260916}">
      <dgm:prSet/>
      <dgm:spPr/>
      <dgm:t>
        <a:bodyPr/>
        <a:lstStyle/>
        <a:p>
          <a:endParaRPr lang="en-US"/>
        </a:p>
      </dgm:t>
    </dgm:pt>
    <dgm:pt modelId="{6F4C444F-C453-42B9-94CD-C675AE9E021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/>
            <a:t>Step 6</a:t>
          </a:r>
        </a:p>
        <a:p>
          <a:r>
            <a:rPr lang="en-US" sz="1400" dirty="0"/>
            <a:t>Specimen is labelled</a:t>
          </a:r>
        </a:p>
      </dgm:t>
    </dgm:pt>
    <dgm:pt modelId="{730763C0-176E-4872-9DEC-FC1EF0D5092E}" type="parTrans" cxnId="{F9647474-33A7-4012-9AEE-C919E31E0D67}">
      <dgm:prSet/>
      <dgm:spPr/>
      <dgm:t>
        <a:bodyPr/>
        <a:lstStyle/>
        <a:p>
          <a:endParaRPr lang="en-US"/>
        </a:p>
      </dgm:t>
    </dgm:pt>
    <dgm:pt modelId="{2A742B36-9068-44C4-8B1B-2CD545EF30DD}" type="sibTrans" cxnId="{F9647474-33A7-4012-9AEE-C919E31E0D67}">
      <dgm:prSet/>
      <dgm:spPr/>
      <dgm:t>
        <a:bodyPr/>
        <a:lstStyle/>
        <a:p>
          <a:endParaRPr lang="en-US"/>
        </a:p>
      </dgm:t>
    </dgm:pt>
    <dgm:pt modelId="{B6D0D497-2CF3-41F7-B2C0-B9EA8E3E7B3B}" type="pres">
      <dgm:prSet presAssocID="{F19843AE-EE2F-4AA4-BB1B-6369E569C975}" presName="Name0" presStyleCnt="0">
        <dgm:presLayoutVars>
          <dgm:dir/>
          <dgm:resizeHandles val="exact"/>
        </dgm:presLayoutVars>
      </dgm:prSet>
      <dgm:spPr/>
    </dgm:pt>
    <dgm:pt modelId="{0E675D1B-8935-47AB-88E8-C9DC28C97226}" type="pres">
      <dgm:prSet presAssocID="{2504AE47-49D4-44E6-9866-F61CE9445417}" presName="node" presStyleLbl="node1" presStyleIdx="0" presStyleCnt="6" custScaleX="168782">
        <dgm:presLayoutVars>
          <dgm:bulletEnabled val="1"/>
        </dgm:presLayoutVars>
      </dgm:prSet>
      <dgm:spPr/>
    </dgm:pt>
    <dgm:pt modelId="{D1FD209B-E8B8-4A78-8428-8429BD110825}" type="pres">
      <dgm:prSet presAssocID="{936BC21F-16FB-40DB-A30B-D9D81E6BF4C5}" presName="sibTrans" presStyleLbl="sibTrans2D1" presStyleIdx="0" presStyleCnt="5"/>
      <dgm:spPr/>
    </dgm:pt>
    <dgm:pt modelId="{6EE445C2-1912-4767-9BDC-3A8FA3814CC7}" type="pres">
      <dgm:prSet presAssocID="{936BC21F-16FB-40DB-A30B-D9D81E6BF4C5}" presName="connectorText" presStyleLbl="sibTrans2D1" presStyleIdx="0" presStyleCnt="5"/>
      <dgm:spPr/>
    </dgm:pt>
    <dgm:pt modelId="{DE25CD6F-6958-4C09-854A-0A0B448BD96A}" type="pres">
      <dgm:prSet presAssocID="{AFCB7610-C45A-431B-BD81-3637090F2898}" presName="node" presStyleLbl="node1" presStyleIdx="1" presStyleCnt="6" custScaleX="181179">
        <dgm:presLayoutVars>
          <dgm:bulletEnabled val="1"/>
        </dgm:presLayoutVars>
      </dgm:prSet>
      <dgm:spPr/>
    </dgm:pt>
    <dgm:pt modelId="{AE2E8881-1B02-49F4-BF0D-C1C957CE3237}" type="pres">
      <dgm:prSet presAssocID="{2F74BBA1-D91C-46F2-9BBF-59447BBEE4D7}" presName="sibTrans" presStyleLbl="sibTrans2D1" presStyleIdx="1" presStyleCnt="5"/>
      <dgm:spPr/>
    </dgm:pt>
    <dgm:pt modelId="{4FFB77D2-8CE5-46CA-BD56-4CBC2E7B4088}" type="pres">
      <dgm:prSet presAssocID="{2F74BBA1-D91C-46F2-9BBF-59447BBEE4D7}" presName="connectorText" presStyleLbl="sibTrans2D1" presStyleIdx="1" presStyleCnt="5"/>
      <dgm:spPr/>
    </dgm:pt>
    <dgm:pt modelId="{592C30CC-7076-4D59-8A49-BCE85081C65D}" type="pres">
      <dgm:prSet presAssocID="{0A2241D1-C7BA-425B-B5AE-D0383F855BDF}" presName="node" presStyleLbl="node1" presStyleIdx="2" presStyleCnt="6" custScaleX="145771">
        <dgm:presLayoutVars>
          <dgm:bulletEnabled val="1"/>
        </dgm:presLayoutVars>
      </dgm:prSet>
      <dgm:spPr/>
    </dgm:pt>
    <dgm:pt modelId="{492C689A-90FF-494F-9377-2E5EFF8E4587}" type="pres">
      <dgm:prSet presAssocID="{CE4960FF-2033-4444-B148-87374C5E6763}" presName="sibTrans" presStyleLbl="sibTrans2D1" presStyleIdx="2" presStyleCnt="5"/>
      <dgm:spPr/>
    </dgm:pt>
    <dgm:pt modelId="{0FE1E76E-6D48-4E6B-A839-F6D141A2746B}" type="pres">
      <dgm:prSet presAssocID="{CE4960FF-2033-4444-B148-87374C5E6763}" presName="connectorText" presStyleLbl="sibTrans2D1" presStyleIdx="2" presStyleCnt="5"/>
      <dgm:spPr/>
    </dgm:pt>
    <dgm:pt modelId="{96E0F25F-780A-427E-B45F-EB68789002E0}" type="pres">
      <dgm:prSet presAssocID="{3F95FCD2-B7FC-4CBB-B8CC-855E31FABCD2}" presName="node" presStyleLbl="node1" presStyleIdx="3" presStyleCnt="6" custScaleX="137318">
        <dgm:presLayoutVars>
          <dgm:bulletEnabled val="1"/>
        </dgm:presLayoutVars>
      </dgm:prSet>
      <dgm:spPr/>
    </dgm:pt>
    <dgm:pt modelId="{26591C2E-C66A-4BF9-B5C9-37B34A736B9F}" type="pres">
      <dgm:prSet presAssocID="{05701336-B5E4-4C99-A5AC-216AC6506E1F}" presName="sibTrans" presStyleLbl="sibTrans2D1" presStyleIdx="3" presStyleCnt="5"/>
      <dgm:spPr/>
    </dgm:pt>
    <dgm:pt modelId="{63A4244C-7C7D-48EE-AF01-9D071940D901}" type="pres">
      <dgm:prSet presAssocID="{05701336-B5E4-4C99-A5AC-216AC6506E1F}" presName="connectorText" presStyleLbl="sibTrans2D1" presStyleIdx="3" presStyleCnt="5"/>
      <dgm:spPr/>
    </dgm:pt>
    <dgm:pt modelId="{EF638437-AE88-452F-A333-CA41837E11AD}" type="pres">
      <dgm:prSet presAssocID="{ED2D5A78-5E15-4BF2-A4D5-2C4B72C45946}" presName="node" presStyleLbl="node1" presStyleIdx="4" presStyleCnt="6" custScaleX="166715" custLinFactNeighborX="1614" custLinFactNeighborY="551">
        <dgm:presLayoutVars>
          <dgm:bulletEnabled val="1"/>
        </dgm:presLayoutVars>
      </dgm:prSet>
      <dgm:spPr/>
    </dgm:pt>
    <dgm:pt modelId="{F240B16A-8AAA-4349-8388-619754B5D1A9}" type="pres">
      <dgm:prSet presAssocID="{D54D0A48-858F-404A-85E8-F06924416CF4}" presName="sibTrans" presStyleLbl="sibTrans2D1" presStyleIdx="4" presStyleCnt="5"/>
      <dgm:spPr/>
    </dgm:pt>
    <dgm:pt modelId="{65F6920A-2029-40C7-A635-3164BEAA8112}" type="pres">
      <dgm:prSet presAssocID="{D54D0A48-858F-404A-85E8-F06924416CF4}" presName="connectorText" presStyleLbl="sibTrans2D1" presStyleIdx="4" presStyleCnt="5"/>
      <dgm:spPr/>
    </dgm:pt>
    <dgm:pt modelId="{38E9ADCB-755C-41AE-BB54-CA5E6BEB9533}" type="pres">
      <dgm:prSet presAssocID="{6F4C444F-C453-42B9-94CD-C675AE9E0218}" presName="node" presStyleLbl="node1" presStyleIdx="5" presStyleCnt="6" custScaleX="150378" custLinFactNeighborX="-4738" custLinFactNeighborY="0">
        <dgm:presLayoutVars>
          <dgm:bulletEnabled val="1"/>
        </dgm:presLayoutVars>
      </dgm:prSet>
      <dgm:spPr/>
    </dgm:pt>
  </dgm:ptLst>
  <dgm:cxnLst>
    <dgm:cxn modelId="{8785C704-8F0E-47A8-8FC3-3FF17323A252}" srcId="{F19843AE-EE2F-4AA4-BB1B-6369E569C975}" destId="{AFCB7610-C45A-431B-BD81-3637090F2898}" srcOrd="1" destOrd="0" parTransId="{211BFFC9-9263-467D-A2DC-FC9BBC802609}" sibTransId="{2F74BBA1-D91C-46F2-9BBF-59447BBEE4D7}"/>
    <dgm:cxn modelId="{15011026-0F9F-451A-B2C2-84D04A289132}" type="presOf" srcId="{936BC21F-16FB-40DB-A30B-D9D81E6BF4C5}" destId="{D1FD209B-E8B8-4A78-8428-8429BD110825}" srcOrd="0" destOrd="0" presId="urn:microsoft.com/office/officeart/2005/8/layout/process1"/>
    <dgm:cxn modelId="{4B720A28-7CF6-4C53-92F8-6D1F596CA939}" type="presOf" srcId="{CE4960FF-2033-4444-B148-87374C5E6763}" destId="{492C689A-90FF-494F-9377-2E5EFF8E4587}" srcOrd="0" destOrd="0" presId="urn:microsoft.com/office/officeart/2005/8/layout/process1"/>
    <dgm:cxn modelId="{5E05F33A-8535-414B-9F6C-5389BC9CA2E6}" type="presOf" srcId="{6F4C444F-C453-42B9-94CD-C675AE9E0218}" destId="{38E9ADCB-755C-41AE-BB54-CA5E6BEB9533}" srcOrd="0" destOrd="0" presId="urn:microsoft.com/office/officeart/2005/8/layout/process1"/>
    <dgm:cxn modelId="{B5C90B42-9E02-4B5E-A683-69B137E02F58}" type="presOf" srcId="{2F74BBA1-D91C-46F2-9BBF-59447BBEE4D7}" destId="{AE2E8881-1B02-49F4-BF0D-C1C957CE3237}" srcOrd="0" destOrd="0" presId="urn:microsoft.com/office/officeart/2005/8/layout/process1"/>
    <dgm:cxn modelId="{E92A4B43-9EBF-453A-B995-993266260916}" srcId="{F19843AE-EE2F-4AA4-BB1B-6369E569C975}" destId="{ED2D5A78-5E15-4BF2-A4D5-2C4B72C45946}" srcOrd="4" destOrd="0" parTransId="{E316E968-534F-4B17-A788-75793FE5472E}" sibTransId="{D54D0A48-858F-404A-85E8-F06924416CF4}"/>
    <dgm:cxn modelId="{04224D4A-72DB-40C3-AB37-99A742C5B268}" srcId="{F19843AE-EE2F-4AA4-BB1B-6369E569C975}" destId="{2504AE47-49D4-44E6-9866-F61CE9445417}" srcOrd="0" destOrd="0" parTransId="{E33DC8F6-8856-4F85-8D48-7B43500CDAE6}" sibTransId="{936BC21F-16FB-40DB-A30B-D9D81E6BF4C5}"/>
    <dgm:cxn modelId="{F87B9D4A-44B1-4D55-A4C6-FF2FE6D22FF9}" type="presOf" srcId="{2F74BBA1-D91C-46F2-9BBF-59447BBEE4D7}" destId="{4FFB77D2-8CE5-46CA-BD56-4CBC2E7B4088}" srcOrd="1" destOrd="0" presId="urn:microsoft.com/office/officeart/2005/8/layout/process1"/>
    <dgm:cxn modelId="{E0140150-AA43-403F-92C2-26ABBC958283}" type="presOf" srcId="{ED2D5A78-5E15-4BF2-A4D5-2C4B72C45946}" destId="{EF638437-AE88-452F-A333-CA41837E11AD}" srcOrd="0" destOrd="0" presId="urn:microsoft.com/office/officeart/2005/8/layout/process1"/>
    <dgm:cxn modelId="{A40E5163-AC01-4781-8773-35B371F263AF}" type="presOf" srcId="{AFCB7610-C45A-431B-BD81-3637090F2898}" destId="{DE25CD6F-6958-4C09-854A-0A0B448BD96A}" srcOrd="0" destOrd="0" presId="urn:microsoft.com/office/officeart/2005/8/layout/process1"/>
    <dgm:cxn modelId="{F9647474-33A7-4012-9AEE-C919E31E0D67}" srcId="{F19843AE-EE2F-4AA4-BB1B-6369E569C975}" destId="{6F4C444F-C453-42B9-94CD-C675AE9E0218}" srcOrd="5" destOrd="0" parTransId="{730763C0-176E-4872-9DEC-FC1EF0D5092E}" sibTransId="{2A742B36-9068-44C4-8B1B-2CD545EF30DD}"/>
    <dgm:cxn modelId="{516B8D76-AAB4-482F-8196-222DAC6F69DB}" type="presOf" srcId="{05701336-B5E4-4C99-A5AC-216AC6506E1F}" destId="{26591C2E-C66A-4BF9-B5C9-37B34A736B9F}" srcOrd="0" destOrd="0" presId="urn:microsoft.com/office/officeart/2005/8/layout/process1"/>
    <dgm:cxn modelId="{C403EC76-4AB4-4F07-ADCA-CC79CCF55C18}" type="presOf" srcId="{936BC21F-16FB-40DB-A30B-D9D81E6BF4C5}" destId="{6EE445C2-1912-4767-9BDC-3A8FA3814CC7}" srcOrd="1" destOrd="0" presId="urn:microsoft.com/office/officeart/2005/8/layout/process1"/>
    <dgm:cxn modelId="{45999781-5861-4E7C-B686-39A241828EDB}" srcId="{F19843AE-EE2F-4AA4-BB1B-6369E569C975}" destId="{3F95FCD2-B7FC-4CBB-B8CC-855E31FABCD2}" srcOrd="3" destOrd="0" parTransId="{4FF61FDD-52CC-47B4-B5F9-F4EDECD891AC}" sibTransId="{05701336-B5E4-4C99-A5AC-216AC6506E1F}"/>
    <dgm:cxn modelId="{F57BE7A4-3C9D-4ED2-8A8B-BFE24364DAFE}" type="presOf" srcId="{D54D0A48-858F-404A-85E8-F06924416CF4}" destId="{F240B16A-8AAA-4349-8388-619754B5D1A9}" srcOrd="0" destOrd="0" presId="urn:microsoft.com/office/officeart/2005/8/layout/process1"/>
    <dgm:cxn modelId="{15A066AE-8D92-4BE8-B9F8-35E21A61DEC5}" type="presOf" srcId="{D54D0A48-858F-404A-85E8-F06924416CF4}" destId="{65F6920A-2029-40C7-A635-3164BEAA8112}" srcOrd="1" destOrd="0" presId="urn:microsoft.com/office/officeart/2005/8/layout/process1"/>
    <dgm:cxn modelId="{4B0EF2B1-4B77-4FA7-B5D6-C9E02D7F0639}" type="presOf" srcId="{3F95FCD2-B7FC-4CBB-B8CC-855E31FABCD2}" destId="{96E0F25F-780A-427E-B45F-EB68789002E0}" srcOrd="0" destOrd="0" presId="urn:microsoft.com/office/officeart/2005/8/layout/process1"/>
    <dgm:cxn modelId="{B7DAB6B7-8474-4CCF-8F47-0EC9EAE1CC0E}" type="presOf" srcId="{05701336-B5E4-4C99-A5AC-216AC6506E1F}" destId="{63A4244C-7C7D-48EE-AF01-9D071940D901}" srcOrd="1" destOrd="0" presId="urn:microsoft.com/office/officeart/2005/8/layout/process1"/>
    <dgm:cxn modelId="{8FD706BB-2B8C-48F7-BA19-72748DB1B751}" type="presOf" srcId="{2504AE47-49D4-44E6-9866-F61CE9445417}" destId="{0E675D1B-8935-47AB-88E8-C9DC28C97226}" srcOrd="0" destOrd="0" presId="urn:microsoft.com/office/officeart/2005/8/layout/process1"/>
    <dgm:cxn modelId="{13E7B8C1-9FC5-4DA8-A1BC-4189F9F8B834}" type="presOf" srcId="{CE4960FF-2033-4444-B148-87374C5E6763}" destId="{0FE1E76E-6D48-4E6B-A839-F6D141A2746B}" srcOrd="1" destOrd="0" presId="urn:microsoft.com/office/officeart/2005/8/layout/process1"/>
    <dgm:cxn modelId="{71712BD5-46AE-4F43-A78A-69BA0AA7C327}" srcId="{F19843AE-EE2F-4AA4-BB1B-6369E569C975}" destId="{0A2241D1-C7BA-425B-B5AE-D0383F855BDF}" srcOrd="2" destOrd="0" parTransId="{039D8287-45E6-4666-BB79-BD245FEDAF58}" sibTransId="{CE4960FF-2033-4444-B148-87374C5E6763}"/>
    <dgm:cxn modelId="{CB180AE9-8265-4B30-B5E9-A3CA52A6D021}" type="presOf" srcId="{0A2241D1-C7BA-425B-B5AE-D0383F855BDF}" destId="{592C30CC-7076-4D59-8A49-BCE85081C65D}" srcOrd="0" destOrd="0" presId="urn:microsoft.com/office/officeart/2005/8/layout/process1"/>
    <dgm:cxn modelId="{6B10CCF2-339F-4D5E-B67B-0E29CBBFD241}" type="presOf" srcId="{F19843AE-EE2F-4AA4-BB1B-6369E569C975}" destId="{B6D0D497-2CF3-41F7-B2C0-B9EA8E3E7B3B}" srcOrd="0" destOrd="0" presId="urn:microsoft.com/office/officeart/2005/8/layout/process1"/>
    <dgm:cxn modelId="{CF3DFCEA-246D-4D3E-824D-769E11056FEC}" type="presParOf" srcId="{B6D0D497-2CF3-41F7-B2C0-B9EA8E3E7B3B}" destId="{0E675D1B-8935-47AB-88E8-C9DC28C97226}" srcOrd="0" destOrd="0" presId="urn:microsoft.com/office/officeart/2005/8/layout/process1"/>
    <dgm:cxn modelId="{99CB5B76-95E2-4C27-9CE5-D8092CC15D5C}" type="presParOf" srcId="{B6D0D497-2CF3-41F7-B2C0-B9EA8E3E7B3B}" destId="{D1FD209B-E8B8-4A78-8428-8429BD110825}" srcOrd="1" destOrd="0" presId="urn:microsoft.com/office/officeart/2005/8/layout/process1"/>
    <dgm:cxn modelId="{9B043201-2A29-40A6-B2EB-9384175B8C7D}" type="presParOf" srcId="{D1FD209B-E8B8-4A78-8428-8429BD110825}" destId="{6EE445C2-1912-4767-9BDC-3A8FA3814CC7}" srcOrd="0" destOrd="0" presId="urn:microsoft.com/office/officeart/2005/8/layout/process1"/>
    <dgm:cxn modelId="{0D66A67B-740A-4AA1-9064-3B1462B572FD}" type="presParOf" srcId="{B6D0D497-2CF3-41F7-B2C0-B9EA8E3E7B3B}" destId="{DE25CD6F-6958-4C09-854A-0A0B448BD96A}" srcOrd="2" destOrd="0" presId="urn:microsoft.com/office/officeart/2005/8/layout/process1"/>
    <dgm:cxn modelId="{7EA30122-00B2-41A0-A10F-A83365531575}" type="presParOf" srcId="{B6D0D497-2CF3-41F7-B2C0-B9EA8E3E7B3B}" destId="{AE2E8881-1B02-49F4-BF0D-C1C957CE3237}" srcOrd="3" destOrd="0" presId="urn:microsoft.com/office/officeart/2005/8/layout/process1"/>
    <dgm:cxn modelId="{408D3DA0-1334-46B5-9C4A-E2C74C40B270}" type="presParOf" srcId="{AE2E8881-1B02-49F4-BF0D-C1C957CE3237}" destId="{4FFB77D2-8CE5-46CA-BD56-4CBC2E7B4088}" srcOrd="0" destOrd="0" presId="urn:microsoft.com/office/officeart/2005/8/layout/process1"/>
    <dgm:cxn modelId="{C64616FC-1776-4A2C-BDE5-B880816CB6BB}" type="presParOf" srcId="{B6D0D497-2CF3-41F7-B2C0-B9EA8E3E7B3B}" destId="{592C30CC-7076-4D59-8A49-BCE85081C65D}" srcOrd="4" destOrd="0" presId="urn:microsoft.com/office/officeart/2005/8/layout/process1"/>
    <dgm:cxn modelId="{A0770501-736C-47C1-B681-59E5146B8B1C}" type="presParOf" srcId="{B6D0D497-2CF3-41F7-B2C0-B9EA8E3E7B3B}" destId="{492C689A-90FF-494F-9377-2E5EFF8E4587}" srcOrd="5" destOrd="0" presId="urn:microsoft.com/office/officeart/2005/8/layout/process1"/>
    <dgm:cxn modelId="{605927AE-AE4D-4EF6-83C4-59C3FEC6C6F5}" type="presParOf" srcId="{492C689A-90FF-494F-9377-2E5EFF8E4587}" destId="{0FE1E76E-6D48-4E6B-A839-F6D141A2746B}" srcOrd="0" destOrd="0" presId="urn:microsoft.com/office/officeart/2005/8/layout/process1"/>
    <dgm:cxn modelId="{A4166F66-AEEA-457B-A0A0-69925C647805}" type="presParOf" srcId="{B6D0D497-2CF3-41F7-B2C0-B9EA8E3E7B3B}" destId="{96E0F25F-780A-427E-B45F-EB68789002E0}" srcOrd="6" destOrd="0" presId="urn:microsoft.com/office/officeart/2005/8/layout/process1"/>
    <dgm:cxn modelId="{E77612A6-D9CA-4515-A398-09E10DB99C32}" type="presParOf" srcId="{B6D0D497-2CF3-41F7-B2C0-B9EA8E3E7B3B}" destId="{26591C2E-C66A-4BF9-B5C9-37B34A736B9F}" srcOrd="7" destOrd="0" presId="urn:microsoft.com/office/officeart/2005/8/layout/process1"/>
    <dgm:cxn modelId="{63227E06-41DA-4821-889F-347A65D35F4B}" type="presParOf" srcId="{26591C2E-C66A-4BF9-B5C9-37B34A736B9F}" destId="{63A4244C-7C7D-48EE-AF01-9D071940D901}" srcOrd="0" destOrd="0" presId="urn:microsoft.com/office/officeart/2005/8/layout/process1"/>
    <dgm:cxn modelId="{E601265E-DE86-4F0B-B5BB-1ECC0E27DDA1}" type="presParOf" srcId="{B6D0D497-2CF3-41F7-B2C0-B9EA8E3E7B3B}" destId="{EF638437-AE88-452F-A333-CA41837E11AD}" srcOrd="8" destOrd="0" presId="urn:microsoft.com/office/officeart/2005/8/layout/process1"/>
    <dgm:cxn modelId="{20DCBA52-4C08-4642-9FBF-21C3185C098A}" type="presParOf" srcId="{B6D0D497-2CF3-41F7-B2C0-B9EA8E3E7B3B}" destId="{F240B16A-8AAA-4349-8388-619754B5D1A9}" srcOrd="9" destOrd="0" presId="urn:microsoft.com/office/officeart/2005/8/layout/process1"/>
    <dgm:cxn modelId="{0D55E35A-C166-4C0D-9F91-4DAB510DF68F}" type="presParOf" srcId="{F240B16A-8AAA-4349-8388-619754B5D1A9}" destId="{65F6920A-2029-40C7-A635-3164BEAA8112}" srcOrd="0" destOrd="0" presId="urn:microsoft.com/office/officeart/2005/8/layout/process1"/>
    <dgm:cxn modelId="{63CA8B59-FFC9-4A0C-9AED-7DB5DD0FC265}" type="presParOf" srcId="{B6D0D497-2CF3-41F7-B2C0-B9EA8E3E7B3B}" destId="{38E9ADCB-755C-41AE-BB54-CA5E6BEB9533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75D1B-8935-47AB-88E8-C9DC28C97226}">
      <dsp:nvSpPr>
        <dsp:cNvPr id="0" name=""/>
        <dsp:cNvSpPr/>
      </dsp:nvSpPr>
      <dsp:spPr>
        <a:xfrm>
          <a:off x="5251" y="401565"/>
          <a:ext cx="1148589" cy="119711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Specimen transported to lab</a:t>
          </a:r>
        </a:p>
      </dsp:txBody>
      <dsp:txXfrm>
        <a:off x="38892" y="435206"/>
        <a:ext cx="1081307" cy="1129837"/>
      </dsp:txXfrm>
    </dsp:sp>
    <dsp:sp modelId="{D1FD209B-E8B8-4A78-8428-8429BD110825}">
      <dsp:nvSpPr>
        <dsp:cNvPr id="0" name=""/>
        <dsp:cNvSpPr/>
      </dsp:nvSpPr>
      <dsp:spPr>
        <a:xfrm>
          <a:off x="1221892" y="915740"/>
          <a:ext cx="144269" cy="168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221892" y="949494"/>
        <a:ext cx="100988" cy="101260"/>
      </dsp:txXfrm>
    </dsp:sp>
    <dsp:sp modelId="{DE25CD6F-6958-4C09-854A-0A0B448BD96A}">
      <dsp:nvSpPr>
        <dsp:cNvPr id="0" name=""/>
        <dsp:cNvSpPr/>
      </dsp:nvSpPr>
      <dsp:spPr>
        <a:xfrm>
          <a:off x="1426047" y="401565"/>
          <a:ext cx="1232953" cy="119711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Specimen received and accessioned</a:t>
          </a:r>
        </a:p>
      </dsp:txBody>
      <dsp:txXfrm>
        <a:off x="1461109" y="436627"/>
        <a:ext cx="1162829" cy="1126995"/>
      </dsp:txXfrm>
    </dsp:sp>
    <dsp:sp modelId="{AE2E8881-1B02-49F4-BF0D-C1C957CE3237}">
      <dsp:nvSpPr>
        <dsp:cNvPr id="0" name=""/>
        <dsp:cNvSpPr/>
      </dsp:nvSpPr>
      <dsp:spPr>
        <a:xfrm>
          <a:off x="2727052" y="915740"/>
          <a:ext cx="144269" cy="168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727052" y="949494"/>
        <a:ext cx="100988" cy="101260"/>
      </dsp:txXfrm>
    </dsp:sp>
    <dsp:sp modelId="{592C30CC-7076-4D59-8A49-BCE85081C65D}">
      <dsp:nvSpPr>
        <dsp:cNvPr id="0" name=""/>
        <dsp:cNvSpPr/>
      </dsp:nvSpPr>
      <dsp:spPr>
        <a:xfrm>
          <a:off x="2931207" y="401565"/>
          <a:ext cx="991995" cy="119711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Specimen processed</a:t>
          </a:r>
        </a:p>
      </dsp:txBody>
      <dsp:txXfrm>
        <a:off x="2960262" y="430620"/>
        <a:ext cx="933885" cy="1139009"/>
      </dsp:txXfrm>
    </dsp:sp>
    <dsp:sp modelId="{492C689A-90FF-494F-9377-2E5EFF8E4587}">
      <dsp:nvSpPr>
        <dsp:cNvPr id="0" name=""/>
        <dsp:cNvSpPr/>
      </dsp:nvSpPr>
      <dsp:spPr>
        <a:xfrm>
          <a:off x="3991254" y="915740"/>
          <a:ext cx="144269" cy="168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991254" y="949494"/>
        <a:ext cx="100988" cy="101260"/>
      </dsp:txXfrm>
    </dsp:sp>
    <dsp:sp modelId="{96E0F25F-780A-427E-B45F-EB68789002E0}">
      <dsp:nvSpPr>
        <dsp:cNvPr id="0" name=""/>
        <dsp:cNvSpPr/>
      </dsp:nvSpPr>
      <dsp:spPr>
        <a:xfrm>
          <a:off x="4195409" y="401565"/>
          <a:ext cx="934471" cy="119711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4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Specimen stained</a:t>
          </a:r>
        </a:p>
      </dsp:txBody>
      <dsp:txXfrm>
        <a:off x="4222779" y="428935"/>
        <a:ext cx="879731" cy="1142379"/>
      </dsp:txXfrm>
    </dsp:sp>
    <dsp:sp modelId="{26591C2E-C66A-4BF9-B5C9-37B34A736B9F}">
      <dsp:nvSpPr>
        <dsp:cNvPr id="0" name=""/>
        <dsp:cNvSpPr/>
      </dsp:nvSpPr>
      <dsp:spPr>
        <a:xfrm rot="17295">
          <a:off x="5199030" y="918808"/>
          <a:ext cx="146599" cy="168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199030" y="952451"/>
        <a:ext cx="102619" cy="101260"/>
      </dsp:txXfrm>
    </dsp:sp>
    <dsp:sp modelId="{EF638437-AE88-452F-A333-CA41837E11AD}">
      <dsp:nvSpPr>
        <dsp:cNvPr id="0" name=""/>
        <dsp:cNvSpPr/>
      </dsp:nvSpPr>
      <dsp:spPr>
        <a:xfrm>
          <a:off x="5406481" y="408161"/>
          <a:ext cx="1134523" cy="119711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Specimen coverslipped</a:t>
          </a:r>
        </a:p>
      </dsp:txBody>
      <dsp:txXfrm>
        <a:off x="5439710" y="441390"/>
        <a:ext cx="1068065" cy="1130661"/>
      </dsp:txXfrm>
    </dsp:sp>
    <dsp:sp modelId="{F240B16A-8AAA-4349-8388-619754B5D1A9}">
      <dsp:nvSpPr>
        <dsp:cNvPr id="0" name=""/>
        <dsp:cNvSpPr/>
      </dsp:nvSpPr>
      <dsp:spPr>
        <a:xfrm rot="21583000">
          <a:off x="6604732" y="918882"/>
          <a:ext cx="135107" cy="168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604732" y="952736"/>
        <a:ext cx="94575" cy="101260"/>
      </dsp:txXfrm>
    </dsp:sp>
    <dsp:sp modelId="{38E9ADCB-755C-41AE-BB54-CA5E6BEB9533}">
      <dsp:nvSpPr>
        <dsp:cNvPr id="0" name=""/>
        <dsp:cNvSpPr/>
      </dsp:nvSpPr>
      <dsp:spPr>
        <a:xfrm>
          <a:off x="6795920" y="401565"/>
          <a:ext cx="1023347" cy="119711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6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Specimen is labelled</a:t>
          </a:r>
        </a:p>
      </dsp:txBody>
      <dsp:txXfrm>
        <a:off x="6825893" y="431538"/>
        <a:ext cx="963401" cy="1137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9FE92-CE09-480C-B6FA-8AA55F940EEE}" type="datetimeFigureOut">
              <a:rPr lang="en-US" smtClean="0"/>
              <a:t>2/23/26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119EC-6D3C-4DAD-867F-4F4C06783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8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4E764-F0F5-7A4E-8B80-F1B0F9667D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2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CC9E8-AE65-3A38-C10A-836D45D63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7CEBF-6831-8615-6882-110084D74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ECBA4-636A-86D9-C112-AAAA12BB9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4E70-4459-4D2B-AACB-68C3890DF914}" type="datetime1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94195-2398-C2CA-3733-9BF67FB2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1: Introduction to Cytopreparation                                                                               MS Diagnostic Cytopathology Program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5AEC6-8B2D-2D1E-B164-AB7494FC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081C-6382-4C35-9F29-C4A2FA5E4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D2BC4-63B5-9E64-F48A-D18163AA0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D512A-C358-3579-9F72-A5D85DF19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AD5D3-B572-E9D2-4506-91F50857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B59C-7FD9-431B-BFB9-0CD242916766}" type="datetime1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9F5C2-514D-B996-2E21-59830A1F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1: Introduction to Cytopreparation                                                                               MS Diagnostic Cytopathology Program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84269-724D-CCC4-8F83-6AA53D20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081C-6382-4C35-9F29-C4A2FA5E4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5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94E8-3959-CB2D-B533-CCD93EFB0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3EE4A-358E-6A4C-4E63-DE47A05E3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47098-935A-4EA8-000A-391BC732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BC87-797D-4E0D-B070-ACA4565E8FE3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99911-6927-4F5F-53DE-B95A4225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29609-F96B-2895-C28D-AB5D6CC4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F665-40D7-4CAE-9793-5EA05345D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8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CC9E8-AE65-3A38-C10A-836D45D63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7CEBF-6831-8615-6882-110084D74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ECBA4-636A-86D9-C112-AAAA12BB9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88E-122C-4C7B-A206-806C1569297F}" type="datetime1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94195-2398-C2CA-3733-9BF67FB2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Unit 1 Part A: Introduction to Cytopreparation                                                                            MS Diagnostic Cytopathology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5AEC6-8B2D-2D1E-B164-AB7494FC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081C-6382-4C35-9F29-C4A2FA5E4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BB1EA1-61C5-90C4-EA0F-9AABC590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942B-39DE-DB44-8650-309DAE821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B1098-C089-B8B1-1D63-18A96E9B6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73DC1-39B8-45F4-A635-6DCDE0397425}" type="datetime1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7BEAE-F527-3156-DE80-1FEFCA4F9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Unit 1: Introduction to Cytopreparation                                                                               MS Diagnostic Cytopathology Program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46F81-7AE3-3738-6FD8-B7C909183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4081C-6382-4C35-9F29-C4A2FA5E4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6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19C503-6581-E10B-6134-AE0ACA04E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D4EAF-5ED7-89B0-2D8B-8408C4076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28AE3-F640-B500-0525-0288A0D61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55BC87-797D-4E0D-B070-ACA4565E8FE3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6B8-31C5-6876-36B1-2B614A9F2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361A3-765D-EF59-06CA-F95281D1D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E4F665-40D7-4CAE-9793-5EA05345D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9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BB1EA1-61C5-90C4-EA0F-9AABC590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942B-39DE-DB44-8650-309DAE821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B1098-C089-B8B1-1D63-18A96E9B6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6BE8-1244-47E7-A709-6EF1C259A644}" type="datetime1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7BEAE-F527-3156-DE80-1FEFCA4F9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Unit 1 Part A: Introduction to Cytopreparation                                                                            MS Diagnostic Cytopathology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46F81-7AE3-3738-6FD8-B7C909183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4081C-6382-4C35-9F29-C4A2FA5E4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6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FA3F11-CC08-F3D6-E3C8-2D8C5EB328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00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8AE9A-7633-C2E0-AEB1-30B776B5C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12" y="3575714"/>
            <a:ext cx="10669188" cy="991738"/>
          </a:xfrm>
        </p:spPr>
        <p:txBody>
          <a:bodyPr>
            <a:normAutofit fontScale="90000"/>
          </a:bodyPr>
          <a:lstStyle/>
          <a:p>
            <a:br>
              <a:rPr lang="en-US" sz="31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Cytopreparation</a:t>
            </a:r>
            <a:br>
              <a:rPr lang="en-US" sz="6000" b="1" dirty="0">
                <a:solidFill>
                  <a:srgbClr val="C00000"/>
                </a:solidFill>
              </a:rPr>
            </a:b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E5DCA-C8CE-597F-75F9-B2C92EA55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29520"/>
            <a:ext cx="9144000" cy="926830"/>
          </a:xfrm>
        </p:spPr>
        <p:txBody>
          <a:bodyPr>
            <a:norm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MS in Diagnostic Cytopathology Program</a:t>
            </a:r>
            <a:endParaRPr lang="en-US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Division of Clinical Laboratory Sciences</a:t>
            </a: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Department of Clinical Lab and Medical Imaging Sciences</a:t>
            </a:r>
            <a:endParaRPr lang="en-US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EDBE3-352D-158E-517A-B0CDC64B4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396" y="624000"/>
            <a:ext cx="2741086" cy="81257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85BB77-B5FE-1770-5A8D-9DCEAF8E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4A3E-16F6-FF44-B4DD-5D27CCED99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69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Methods of Collection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34AB-E2E6-D50F-04A5-336E9F0E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405"/>
            <a:ext cx="10515600" cy="3931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Various methods of collection are used and depend on the specimen source: brushings, scrapings, fine needle aspirations, etc.</a:t>
            </a:r>
          </a:p>
          <a:p>
            <a:r>
              <a:rPr lang="en-US" dirty="0"/>
              <a:t>Regulations require collection method on the requisition form</a:t>
            </a:r>
          </a:p>
          <a:p>
            <a:r>
              <a:rPr lang="en-US" dirty="0"/>
              <a:t>Quality of collection greatly impacts preparation and interpretation of sample</a:t>
            </a:r>
          </a:p>
        </p:txBody>
      </p:sp>
    </p:spTree>
    <p:extLst>
      <p:ext uri="{BB962C8B-B14F-4D97-AF65-F5344CB8AC3E}">
        <p14:creationId xmlns:p14="http://schemas.microsoft.com/office/powerpoint/2010/main" val="17132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Fixation and Cytology Fixatives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34AB-E2E6-D50F-04A5-336E9F0E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405"/>
            <a:ext cx="10515600" cy="3931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Processor must be knowledgeable of cytology fixatives and fixation including effects of solutions and processes on tissues and cells</a:t>
            </a:r>
          </a:p>
          <a:p>
            <a:r>
              <a:rPr lang="en-US" dirty="0"/>
              <a:t>Immediate and proper fixation of cells is essential to accurate cytologic interpretation (poor preparation can challenge even the best morphologist)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fixative</a:t>
            </a:r>
            <a:r>
              <a:rPr lang="en-US" dirty="0"/>
              <a:t> is an agent that maintains (as closely as possible) the cytomorphologic characteristics and diagnostically essential cytochemical elements of the cell.  </a:t>
            </a:r>
          </a:p>
        </p:txBody>
      </p:sp>
    </p:spTree>
    <p:extLst>
      <p:ext uri="{BB962C8B-B14F-4D97-AF65-F5344CB8AC3E}">
        <p14:creationId xmlns:p14="http://schemas.microsoft.com/office/powerpoint/2010/main" val="25840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Fixation and Cytology Fixatives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34AB-E2E6-D50F-04A5-336E9F0E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406"/>
            <a:ext cx="10515600" cy="5205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Appropriate fixatives for </a:t>
            </a:r>
            <a:r>
              <a:rPr lang="en-US" dirty="0" err="1"/>
              <a:t>cytodiagnostic</a:t>
            </a:r>
            <a:r>
              <a:rPr lang="en-US" dirty="0"/>
              <a:t> purposes should be able to: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81858C-3FBD-BF93-E143-119AD8B43C0C}"/>
              </a:ext>
            </a:extLst>
          </p:cNvPr>
          <p:cNvSpPr txBox="1">
            <a:spLocks/>
          </p:cNvSpPr>
          <p:nvPr/>
        </p:nvSpPr>
        <p:spPr>
          <a:xfrm>
            <a:off x="1219200" y="2097499"/>
            <a:ext cx="8904514" cy="2450008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Penetrate cells rapidly</a:t>
            </a:r>
          </a:p>
          <a:p>
            <a:pPr lvl="1"/>
            <a:r>
              <a:rPr lang="en-US" dirty="0"/>
              <a:t>Minimize cell shrinkage,</a:t>
            </a:r>
          </a:p>
          <a:p>
            <a:pPr lvl="1"/>
            <a:r>
              <a:rPr lang="en-US" dirty="0"/>
              <a:t>Maintain morphologic integrity</a:t>
            </a:r>
          </a:p>
          <a:p>
            <a:pPr lvl="1"/>
            <a:r>
              <a:rPr lang="en-US" dirty="0"/>
              <a:t>Deactivate autolytic enzymes</a:t>
            </a:r>
          </a:p>
          <a:p>
            <a:pPr lvl="1"/>
            <a:r>
              <a:rPr lang="en-US" dirty="0"/>
              <a:t>Replace cellular water</a:t>
            </a:r>
          </a:p>
          <a:p>
            <a:pPr lvl="1"/>
            <a:r>
              <a:rPr lang="en-US" dirty="0"/>
              <a:t>Facilitate diffusion of dyes across cell boundaries</a:t>
            </a:r>
          </a:p>
          <a:p>
            <a:pPr lvl="1"/>
            <a:r>
              <a:rPr lang="en-US" dirty="0"/>
              <a:t>Help cells adhere to a glass surface</a:t>
            </a:r>
          </a:p>
          <a:p>
            <a:pPr lvl="1"/>
            <a:r>
              <a:rPr lang="en-US" dirty="0"/>
              <a:t>Provide consistent results over time</a:t>
            </a:r>
          </a:p>
          <a:p>
            <a:pPr lvl="1"/>
            <a:r>
              <a:rPr lang="en-US" dirty="0"/>
              <a:t>Produce a permanent cell record</a:t>
            </a:r>
          </a:p>
          <a:p>
            <a:pPr lvl="1"/>
            <a:r>
              <a:rPr lang="en-US" dirty="0"/>
              <a:t>Stop cellular and microbial growth (antimicrobial).</a:t>
            </a:r>
          </a:p>
        </p:txBody>
      </p:sp>
    </p:spTree>
    <p:extLst>
      <p:ext uri="{BB962C8B-B14F-4D97-AF65-F5344CB8AC3E}">
        <p14:creationId xmlns:p14="http://schemas.microsoft.com/office/powerpoint/2010/main" val="39452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Types of Cytology Fixatives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34AB-E2E6-D50F-04A5-336E9F0E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405"/>
            <a:ext cx="10515600" cy="3931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Wet fixatives</a:t>
            </a:r>
          </a:p>
          <a:p>
            <a:r>
              <a:rPr lang="en-US" dirty="0"/>
              <a:t>Coating Fixatives</a:t>
            </a:r>
          </a:p>
          <a:p>
            <a:r>
              <a:rPr lang="en-US" dirty="0"/>
              <a:t>Mucoid Fixatives</a:t>
            </a:r>
          </a:p>
          <a:p>
            <a:r>
              <a:rPr lang="en-US" dirty="0"/>
              <a:t>Air drying</a:t>
            </a:r>
          </a:p>
          <a:p>
            <a:r>
              <a:rPr lang="en-US" dirty="0"/>
              <a:t>Lysing Fixatives</a:t>
            </a:r>
          </a:p>
          <a:p>
            <a:r>
              <a:rPr lang="en-US" dirty="0"/>
              <a:t>Fixatives for Cell Block Preparation</a:t>
            </a:r>
          </a:p>
          <a:p>
            <a:r>
              <a:rPr lang="en-US" dirty="0"/>
              <a:t>Fixatives for ancillary techniques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Fixation and Cytology Fixatives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34AB-E2E6-D50F-04A5-336E9F0E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405"/>
            <a:ext cx="10515600" cy="3931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Main fixative for cytologic preparations: alcohol </a:t>
            </a:r>
          </a:p>
          <a:p>
            <a:pPr lvl="1"/>
            <a:r>
              <a:rPr lang="en-US" dirty="0"/>
              <a:t>Dehydrating agent that causes cell shrinkage due to its replacement of water, a major component of protein structure. </a:t>
            </a:r>
          </a:p>
          <a:p>
            <a:r>
              <a:rPr lang="en-US" dirty="0"/>
              <a:t>Cellular structures become coarser, nuclear detail is sharpened and nuclear chromatinic patterns are produced.</a:t>
            </a:r>
          </a:p>
          <a:p>
            <a:r>
              <a:rPr lang="en-US" dirty="0"/>
              <a:t>Fixation with alcohol is the first step in processing in the Papanicolaou staining procedure</a:t>
            </a:r>
          </a:p>
        </p:txBody>
      </p:sp>
    </p:spTree>
    <p:extLst>
      <p:ext uri="{BB962C8B-B14F-4D97-AF65-F5344CB8AC3E}">
        <p14:creationId xmlns:p14="http://schemas.microsoft.com/office/powerpoint/2010/main" val="291208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Body Fluids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34AB-E2E6-D50F-04A5-336E9F0E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405"/>
            <a:ext cx="10515600" cy="3931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Fresh samples like CSF, body cavity fluids, &amp; urines must be preserved before processing to maintain morphology.</a:t>
            </a:r>
          </a:p>
          <a:p>
            <a:r>
              <a:rPr lang="en-US" dirty="0"/>
              <a:t>“Prefixation” - specimen is collected in a medium to preserve morphology.</a:t>
            </a:r>
          </a:p>
          <a:p>
            <a:pPr lvl="1"/>
            <a:r>
              <a:rPr lang="en-US" dirty="0"/>
              <a:t>not needed if samples go immediately to the lab (24 hours or less)</a:t>
            </a:r>
          </a:p>
          <a:p>
            <a:r>
              <a:rPr lang="en-US" sz="2800" dirty="0"/>
              <a:t>Cellular damage can occur between collection and preparation (even within 24 hours) and depends on: p</a:t>
            </a:r>
            <a:r>
              <a:rPr lang="en-US" dirty="0"/>
              <a:t>H, pr</a:t>
            </a:r>
            <a:r>
              <a:rPr lang="en-US" sz="2800" dirty="0"/>
              <a:t>otein content, enzymes, bacterial 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3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Body Fluids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34AB-E2E6-D50F-04A5-336E9F0E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405"/>
            <a:ext cx="10515600" cy="3931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Fresh fluids preferred for various reasons:</a:t>
            </a:r>
          </a:p>
          <a:p>
            <a:pPr lvl="1"/>
            <a:r>
              <a:rPr lang="en-US" dirty="0"/>
              <a:t>Body fluids act as a tissue culture medium when below body temperature</a:t>
            </a:r>
          </a:p>
          <a:p>
            <a:pPr lvl="1"/>
            <a:r>
              <a:rPr lang="en-US" dirty="0"/>
              <a:t>Contain soluble proteins that ease through membrane filters </a:t>
            </a:r>
          </a:p>
          <a:p>
            <a:pPr lvl="1"/>
            <a:r>
              <a:rPr lang="en-US" dirty="0"/>
              <a:t>Alcohol causes protein precipitate that can clog filters, prevents adherence to slides (pretreat with albumin), retains stains, and causes poor visibility</a:t>
            </a:r>
          </a:p>
          <a:p>
            <a:pPr lvl="1"/>
            <a:r>
              <a:rPr lang="en-US" dirty="0"/>
              <a:t>Potential interference with special stains and ancillary techniques </a:t>
            </a:r>
          </a:p>
        </p:txBody>
      </p:sp>
    </p:spTree>
    <p:extLst>
      <p:ext uri="{BB962C8B-B14F-4D97-AF65-F5344CB8AC3E}">
        <p14:creationId xmlns:p14="http://schemas.microsoft.com/office/powerpoint/2010/main" val="33493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Body Fluids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34AB-E2E6-D50F-04A5-336E9F0E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405"/>
            <a:ext cx="10515600" cy="39311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/>
              <a:t>Refrigeration preferred to prefixation</a:t>
            </a:r>
          </a:p>
          <a:p>
            <a:pPr lvl="1"/>
            <a:r>
              <a:rPr lang="en-US" dirty="0"/>
              <a:t>Refrigeration slows bacterial growth</a:t>
            </a:r>
          </a:p>
          <a:p>
            <a:pPr lvl="1"/>
            <a:r>
              <a:rPr lang="en-US" dirty="0"/>
              <a:t>High mucus content samples (e.g. sputum and bronchial aspirates) can be preserved 12-24 hours when refrigerated. </a:t>
            </a:r>
          </a:p>
          <a:p>
            <a:pPr lvl="1"/>
            <a:r>
              <a:rPr lang="en-US" dirty="0"/>
              <a:t>High protein content specimens (e.g. pleural and peritoneal fluids) can be preserved 24-48 hours. </a:t>
            </a:r>
          </a:p>
          <a:p>
            <a:pPr lvl="1"/>
            <a:r>
              <a:rPr lang="en-US" dirty="0"/>
              <a:t>Low mucus or protein specimens (e.g. CSF and urine) can be preserved only 1-2 hours due to rapid degeneration caused by enzymes. </a:t>
            </a:r>
          </a:p>
          <a:p>
            <a:pPr lvl="2"/>
            <a:r>
              <a:rPr lang="en-US" dirty="0"/>
              <a:t>Specimen should be brought to lab immediately or prefixed. </a:t>
            </a:r>
          </a:p>
          <a:p>
            <a:pPr lvl="1"/>
            <a:r>
              <a:rPr lang="en-US" sz="2400" dirty="0"/>
              <a:t>Low pH specimens (e.g. gastric samples) can be collected on ice and should be prepared immediately. </a:t>
            </a:r>
          </a:p>
        </p:txBody>
      </p:sp>
    </p:spTree>
    <p:extLst>
      <p:ext uri="{BB962C8B-B14F-4D97-AF65-F5344CB8AC3E}">
        <p14:creationId xmlns:p14="http://schemas.microsoft.com/office/powerpoint/2010/main" val="42803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Body Fluid </a:t>
            </a:r>
            <a:r>
              <a:rPr lang="en-US" sz="4400" b="1" dirty="0" err="1">
                <a:solidFill>
                  <a:srgbClr val="C00000"/>
                </a:solidFill>
                <a:latin typeface="+mn-lt"/>
              </a:rPr>
              <a:t>Prefixatives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34AB-E2E6-D50F-04A5-336E9F0E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405"/>
            <a:ext cx="10515600" cy="393118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800" b="1" dirty="0"/>
              <a:t>Ethanol</a:t>
            </a:r>
            <a:r>
              <a:rPr lang="en-US" dirty="0"/>
              <a:t>:</a:t>
            </a:r>
            <a:r>
              <a:rPr lang="en-US" sz="2800" dirty="0"/>
              <a:t> do not use for body cavity fluids (peritoneal, pleural, pericardial)</a:t>
            </a:r>
          </a:p>
          <a:p>
            <a:pPr lvl="1"/>
            <a:r>
              <a:rPr lang="en-US" dirty="0"/>
              <a:t>50% for all body sites except GI.</a:t>
            </a:r>
          </a:p>
          <a:p>
            <a:pPr lvl="1"/>
            <a:r>
              <a:rPr lang="en-US" dirty="0"/>
              <a:t>75% for bronchial samples</a:t>
            </a:r>
          </a:p>
          <a:p>
            <a:pPr lvl="1"/>
            <a:r>
              <a:rPr lang="en-US" dirty="0"/>
              <a:t>95% for GI, bronchial, and saline washing collections</a:t>
            </a:r>
          </a:p>
          <a:p>
            <a:r>
              <a:rPr lang="en-US" sz="2800" b="1" dirty="0"/>
              <a:t>Saccomanno’s fixative:</a:t>
            </a:r>
            <a:r>
              <a:rPr lang="en-US" sz="2800" dirty="0"/>
              <a:t> ethanol and polyglycol (carbowax) - Add equal volume.</a:t>
            </a:r>
          </a:p>
          <a:p>
            <a:pPr lvl="1"/>
            <a:r>
              <a:rPr lang="en-US" dirty="0"/>
              <a:t>All body sites except GI</a:t>
            </a:r>
          </a:p>
          <a:p>
            <a:r>
              <a:rPr lang="en-US" sz="2800" b="1" dirty="0" err="1"/>
              <a:t>Mucolexx</a:t>
            </a:r>
            <a:r>
              <a:rPr lang="en-US" sz="2800" b="1" dirty="0"/>
              <a:t>® </a:t>
            </a:r>
            <a:r>
              <a:rPr lang="en-US" sz="2800" dirty="0"/>
              <a:t>by Shandon. - </a:t>
            </a:r>
            <a:r>
              <a:rPr lang="en-US" dirty="0"/>
              <a:t>Add equal volume.</a:t>
            </a:r>
            <a:endParaRPr lang="en-US" sz="2800" dirty="0"/>
          </a:p>
          <a:p>
            <a:pPr lvl="1"/>
            <a:r>
              <a:rPr lang="en-US" dirty="0"/>
              <a:t>For mucoid and fluid samples. </a:t>
            </a:r>
          </a:p>
          <a:p>
            <a:r>
              <a:rPr lang="en-US" sz="2800" b="1" dirty="0"/>
              <a:t>Liquid Based Preparations </a:t>
            </a:r>
            <a:r>
              <a:rPr lang="en-US" sz="2800" dirty="0"/>
              <a:t>(Hologic’s </a:t>
            </a:r>
            <a:r>
              <a:rPr lang="en-US" sz="2800" dirty="0" err="1"/>
              <a:t>Cytolyt</a:t>
            </a:r>
            <a:r>
              <a:rPr lang="en-US" sz="2800" dirty="0"/>
              <a:t>®, BD </a:t>
            </a:r>
            <a:r>
              <a:rPr lang="en-US" sz="2800" dirty="0" err="1"/>
              <a:t>TriPath</a:t>
            </a:r>
            <a:r>
              <a:rPr lang="en-US" sz="2800" dirty="0"/>
              <a:t> Imaging PreservCyt™ and </a:t>
            </a:r>
            <a:r>
              <a:rPr lang="en-US" sz="2800" dirty="0" err="1"/>
              <a:t>CytoRich</a:t>
            </a:r>
            <a:r>
              <a:rPr lang="en-US" sz="2800" dirty="0"/>
              <a:t>™ Solutions)</a:t>
            </a:r>
          </a:p>
          <a:p>
            <a:r>
              <a:rPr lang="en-US" sz="2800" dirty="0" err="1"/>
              <a:t>Prefixatives</a:t>
            </a:r>
            <a:r>
              <a:rPr lang="en-US" sz="2800" dirty="0"/>
              <a:t> &amp; liquid based prep fixatives contain </a:t>
            </a:r>
            <a:r>
              <a:rPr lang="en-US" sz="2800" b="1" dirty="0"/>
              <a:t>mucolytic </a:t>
            </a:r>
            <a:r>
              <a:rPr lang="en-US" sz="2800" dirty="0"/>
              <a:t>agents (Saccomanno) and </a:t>
            </a:r>
            <a:r>
              <a:rPr lang="en-US" sz="2800" b="1" dirty="0"/>
              <a:t>hemolytic </a:t>
            </a:r>
            <a:r>
              <a:rPr lang="en-US" sz="2800" dirty="0"/>
              <a:t>agents (</a:t>
            </a:r>
            <a:r>
              <a:rPr lang="en-US" sz="2800" dirty="0" err="1"/>
              <a:t>Carnoy’s</a:t>
            </a:r>
            <a:r>
              <a:rPr lang="en-US" sz="2800" dirty="0"/>
              <a:t> fixative).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27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Body Fluid </a:t>
            </a:r>
            <a:r>
              <a:rPr lang="en-US" sz="4400" b="1" dirty="0" err="1">
                <a:solidFill>
                  <a:srgbClr val="C00000"/>
                </a:solidFill>
                <a:latin typeface="+mn-lt"/>
              </a:rPr>
              <a:t>Prefixatives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34AB-E2E6-D50F-04A5-336E9F0E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405"/>
            <a:ext cx="10515600" cy="393118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 b="1" dirty="0"/>
              <a:t>Cell Blocks </a:t>
            </a:r>
            <a:r>
              <a:rPr lang="en-US" sz="2800" dirty="0"/>
              <a:t>- preparation of histologic material from cytologic sample</a:t>
            </a:r>
          </a:p>
          <a:p>
            <a:pPr lvl="1"/>
            <a:r>
              <a:rPr lang="en-US" dirty="0"/>
              <a:t>Ideal for architectural information, can be used for special stains and molecular techniques</a:t>
            </a:r>
          </a:p>
          <a:p>
            <a:pPr lvl="1"/>
            <a:r>
              <a:rPr lang="en-US" dirty="0"/>
              <a:t>Alcohol hardens and is NOT used for tissue preservation</a:t>
            </a:r>
          </a:p>
          <a:p>
            <a:pPr lvl="1"/>
            <a:r>
              <a:rPr lang="en-US" dirty="0"/>
              <a:t>Fixatives with high water content are ideal for tissue</a:t>
            </a:r>
          </a:p>
          <a:p>
            <a:pPr lvl="1"/>
            <a:r>
              <a:rPr lang="en-US" dirty="0"/>
              <a:t>Formalin or formol are ideal. 10% formalin.  Solution of formaldehyde gas in water (37%) </a:t>
            </a:r>
          </a:p>
          <a:p>
            <a:pPr lvl="1"/>
            <a:r>
              <a:rPr lang="en-US" dirty="0"/>
              <a:t>Water produces cellular edema and enlarges nucleus. No impact histologic diagnosis.</a:t>
            </a:r>
          </a:p>
          <a:p>
            <a:pPr lvl="1"/>
            <a:r>
              <a:rPr lang="en-US" dirty="0"/>
              <a:t>Must be neutral (pH 7). Neutrality ensured with buffer (0.067 mol/L phosphate)</a:t>
            </a:r>
          </a:p>
          <a:p>
            <a:pPr lvl="1"/>
            <a:r>
              <a:rPr lang="en-US" dirty="0"/>
              <a:t>Buffered 10% formalin is great for lipids, carbohydrates and lipids</a:t>
            </a:r>
          </a:p>
          <a:p>
            <a:pPr lvl="1"/>
            <a:r>
              <a:rPr lang="en-US" dirty="0"/>
              <a:t>Fix for 6 to 12 hours</a:t>
            </a:r>
          </a:p>
          <a:p>
            <a:pPr lvl="1"/>
            <a:r>
              <a:rPr lang="en-US" dirty="0"/>
              <a:t>Keep in a dark bottle. Sunlight oxidizes formaldehyde to formic acid.</a:t>
            </a:r>
          </a:p>
        </p:txBody>
      </p:sp>
    </p:spTree>
    <p:extLst>
      <p:ext uri="{BB962C8B-B14F-4D97-AF65-F5344CB8AC3E}">
        <p14:creationId xmlns:p14="http://schemas.microsoft.com/office/powerpoint/2010/main" val="367729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34AB-E2E6-D50F-04A5-336E9F0E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60112"/>
            <a:ext cx="10379529" cy="32282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Explain the clinical importance of </a:t>
            </a:r>
            <a:r>
              <a:rPr lang="en-US" sz="1800" dirty="0" err="1"/>
              <a:t>cytopreparatory</a:t>
            </a:r>
            <a:r>
              <a:rPr lang="en-US" sz="1800" dirty="0"/>
              <a:t> techniques in Anatomic Pathology practice.</a:t>
            </a:r>
          </a:p>
          <a:p>
            <a:r>
              <a:rPr lang="en-US" sz="1800" dirty="0"/>
              <a:t>Compare and contrast </a:t>
            </a:r>
            <a:r>
              <a:rPr lang="en-US" sz="1800" dirty="0" err="1"/>
              <a:t>cytopreparation</a:t>
            </a:r>
            <a:r>
              <a:rPr lang="en-US" sz="1800" dirty="0"/>
              <a:t> methods and evaluate their suitability for various specimen types.</a:t>
            </a:r>
          </a:p>
          <a:p>
            <a:r>
              <a:rPr lang="en-US" sz="1800" dirty="0"/>
              <a:t>Analyze the effects of different cytology fixatives on cellular morphology and staining outcomes.</a:t>
            </a:r>
          </a:p>
          <a:p>
            <a:r>
              <a:rPr lang="en-US" sz="1800" dirty="0"/>
              <a:t>Discuss preprocessing principles (collection, transport, fixation) to ensure optimal cytologic sample quality.</a:t>
            </a:r>
          </a:p>
          <a:p>
            <a:r>
              <a:rPr lang="en-US" sz="1800" dirty="0"/>
              <a:t>Describe and demonstrate proper centrifugation.</a:t>
            </a:r>
          </a:p>
          <a:p>
            <a:r>
              <a:rPr lang="en-US" sz="1800" dirty="0"/>
              <a:t>Evaluate processing workflows to select the most appropriate preparation method for a given specimen.</a:t>
            </a:r>
          </a:p>
          <a:p>
            <a:r>
              <a:rPr lang="en-US" sz="1800" dirty="0"/>
              <a:t>Interpret technical and chemical parameters (e.g., fixative formulations) used in the processing of cytologic specimens.</a:t>
            </a:r>
          </a:p>
        </p:txBody>
      </p:sp>
    </p:spTree>
    <p:extLst>
      <p:ext uri="{BB962C8B-B14F-4D97-AF65-F5344CB8AC3E}">
        <p14:creationId xmlns:p14="http://schemas.microsoft.com/office/powerpoint/2010/main" val="385849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Sample Processing Preparation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34AB-E2E6-D50F-04A5-336E9F0E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405"/>
            <a:ext cx="10515600" cy="3931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Observe universal safety precautions: apply gloves and gowns</a:t>
            </a:r>
          </a:p>
          <a:p>
            <a:r>
              <a:rPr lang="en-US" dirty="0"/>
              <a:t>Specimens are to be processed under a germ-free hood</a:t>
            </a:r>
          </a:p>
          <a:p>
            <a:r>
              <a:rPr lang="en-US" dirty="0"/>
              <a:t>Specimen containers must be matched with requisition forms</a:t>
            </a:r>
          </a:p>
          <a:p>
            <a:r>
              <a:rPr lang="en-US" dirty="0"/>
              <a:t>Accessioning: assign unique identifiers (ex: C23-105). Label the collection devices, tubes, and slides.</a:t>
            </a:r>
          </a:p>
          <a:p>
            <a:r>
              <a:rPr lang="en-US" dirty="0"/>
              <a:t>Fluids are then carefully transferred into plastic ”falcon” tubes</a:t>
            </a:r>
          </a:p>
          <a:p>
            <a:r>
              <a:rPr lang="en-US" dirty="0"/>
              <a:t>Solid materials can be collected in beakers, dishes, or paper towels</a:t>
            </a:r>
          </a:p>
        </p:txBody>
      </p:sp>
    </p:spTree>
    <p:extLst>
      <p:ext uri="{BB962C8B-B14F-4D97-AF65-F5344CB8AC3E}">
        <p14:creationId xmlns:p14="http://schemas.microsoft.com/office/powerpoint/2010/main" val="202418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Sample Processing Preparation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34AB-E2E6-D50F-04A5-336E9F0E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405"/>
            <a:ext cx="10515600" cy="3931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Use thin glass slides (measuring 0.95 mm to 1.06mm) with only frosted end. (Thick slides and frosted slides distort cells)</a:t>
            </a:r>
          </a:p>
          <a:p>
            <a:r>
              <a:rPr lang="en-US" sz="2800" dirty="0"/>
              <a:t>Label with lead pencils or diamond pencils.</a:t>
            </a:r>
          </a:p>
          <a:p>
            <a:r>
              <a:rPr lang="en-US" sz="2800" dirty="0"/>
              <a:t>Slides contain several coating fixatives used to optimize adherence</a:t>
            </a:r>
          </a:p>
          <a:p>
            <a:pPr lvl="1"/>
            <a:r>
              <a:rPr lang="en-US" dirty="0"/>
              <a:t>Mayer’s Albumin: commercially available. Spread on slide.</a:t>
            </a:r>
          </a:p>
          <a:p>
            <a:pPr lvl="1"/>
            <a:r>
              <a:rPr lang="en-US" dirty="0"/>
              <a:t>Gelatin Chrome Alum: ideal for membrane filter transfer</a:t>
            </a:r>
          </a:p>
          <a:p>
            <a:pPr lvl="1"/>
            <a:r>
              <a:rPr lang="en-US" dirty="0"/>
              <a:t>Poly-L-Lysine-very strong: use in immunohistochemistry</a:t>
            </a:r>
          </a:p>
          <a:p>
            <a:pPr lvl="1"/>
            <a:r>
              <a:rPr lang="en-US" dirty="0"/>
              <a:t>3-Aminopropyltriethoxysilane</a:t>
            </a:r>
          </a:p>
          <a:p>
            <a:pPr lvl="1"/>
            <a:r>
              <a:rPr lang="en-US" dirty="0"/>
              <a:t>Shaklee® Basic H and </a:t>
            </a:r>
            <a:r>
              <a:rPr lang="en-US" dirty="0" err="1"/>
              <a:t>Surgipath</a:t>
            </a:r>
            <a:r>
              <a:rPr lang="en-US" dirty="0"/>
              <a:t>® Sta-on solution: cleans and coats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147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Sample Processing Preparation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34AB-E2E6-D50F-04A5-336E9F0E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405"/>
            <a:ext cx="10515600" cy="3931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Macroscopic Examination</a:t>
            </a:r>
          </a:p>
          <a:p>
            <a:pPr lvl="1"/>
            <a:r>
              <a:rPr lang="en-US" sz="2100" dirty="0"/>
              <a:t>Done prior to processing. Used to select processing protocol.</a:t>
            </a:r>
          </a:p>
          <a:p>
            <a:pPr lvl="1"/>
            <a:r>
              <a:rPr lang="en-US" sz="2100" dirty="0"/>
              <a:t>Remember to always check patient history (</a:t>
            </a:r>
            <a:r>
              <a:rPr lang="en-US" sz="2100" i="1" dirty="0"/>
              <a:t>suspected disease</a:t>
            </a:r>
            <a:r>
              <a:rPr lang="en-US" sz="2100" dirty="0"/>
              <a:t>) and physician’s request (</a:t>
            </a:r>
            <a:r>
              <a:rPr lang="en-US" sz="2100" i="1" dirty="0"/>
              <a:t>order special stains</a:t>
            </a:r>
            <a:r>
              <a:rPr lang="en-US" sz="2100" dirty="0"/>
              <a:t>)</a:t>
            </a:r>
          </a:p>
          <a:p>
            <a:pPr lvl="1"/>
            <a:r>
              <a:rPr lang="en-US" sz="2100" dirty="0"/>
              <a:t>Each specimen is handled individually</a:t>
            </a:r>
          </a:p>
          <a:p>
            <a:pPr lvl="1"/>
            <a:r>
              <a:rPr lang="en-US" sz="2100" dirty="0"/>
              <a:t>All specimens are grossly examined and notes on examination are required</a:t>
            </a:r>
          </a:p>
          <a:p>
            <a:pPr lvl="1"/>
            <a:r>
              <a:rPr lang="en-US" sz="2100" dirty="0"/>
              <a:t>May be clues to diagnosis from fluid description</a:t>
            </a:r>
          </a:p>
          <a:p>
            <a:pPr lvl="1"/>
            <a:r>
              <a:rPr lang="en-US" sz="2100" dirty="0"/>
              <a:t>Be sure to take note of: volume of fluid (cc or ml, L); color of fluid; turbidity of fluid (thick or thin); malodorous; presence of tissue fragment/solid material; any other noticeable features</a:t>
            </a:r>
          </a:p>
          <a:p>
            <a:pPr lvl="1"/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1408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Centrifugation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34AB-E2E6-D50F-04A5-336E9F0E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405"/>
            <a:ext cx="10515600" cy="3931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Used for </a:t>
            </a:r>
            <a:r>
              <a:rPr lang="en-US" dirty="0"/>
              <a:t>all fluid specimens </a:t>
            </a:r>
            <a:r>
              <a:rPr lang="en-US" sz="2800" dirty="0"/>
              <a:t>to separate cells from liquid</a:t>
            </a:r>
          </a:p>
          <a:p>
            <a:pPr lvl="1"/>
            <a:r>
              <a:rPr lang="en-US" dirty="0"/>
              <a:t>Extremely thick mucoid samples may not need to be spun down</a:t>
            </a:r>
          </a:p>
          <a:p>
            <a:r>
              <a:rPr lang="en-US" sz="2800" dirty="0"/>
              <a:t>Use 50 ml plastic tubes and balance in the centrifuge</a:t>
            </a:r>
          </a:p>
          <a:p>
            <a:pPr lvl="1"/>
            <a:r>
              <a:rPr lang="en-US" dirty="0"/>
              <a:t>If not enough samples to spin down, use water in clean falcon tubes.</a:t>
            </a:r>
          </a:p>
          <a:p>
            <a:r>
              <a:rPr lang="en-US" sz="2800" dirty="0"/>
              <a:t>Whole cells sediment optimally at force of 600g for 10 mins.</a:t>
            </a:r>
          </a:p>
          <a:p>
            <a:r>
              <a:rPr lang="en-US" sz="2800" dirty="0"/>
              <a:t>Speed for centrifugation is revolutions per minute = </a:t>
            </a:r>
            <a:r>
              <a:rPr lang="en-US" dirty="0"/>
              <a:t>RPM</a:t>
            </a:r>
          </a:p>
          <a:p>
            <a:pPr lvl="1"/>
            <a:r>
              <a:rPr lang="en-US" dirty="0"/>
              <a:t>RPM determined by radius (cm) of centrifuge from center to end of extended cup</a:t>
            </a:r>
          </a:p>
        </p:txBody>
      </p:sp>
    </p:spTree>
    <p:extLst>
      <p:ext uri="{BB962C8B-B14F-4D97-AF65-F5344CB8AC3E}">
        <p14:creationId xmlns:p14="http://schemas.microsoft.com/office/powerpoint/2010/main" val="61627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Centrifugation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34AB-E2E6-D50F-04A5-336E9F0E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405"/>
            <a:ext cx="5917331" cy="39311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 dirty="0"/>
              <a:t>Cells are forced outward and collected in tube bottom (sediment aka “pellet” or “cell button”) while clear liquid (supernatant) stays above</a:t>
            </a:r>
          </a:p>
          <a:p>
            <a:pPr lvl="1"/>
            <a:r>
              <a:rPr lang="en-US" sz="2000" dirty="0"/>
              <a:t>Sedimentation depends on density difference in particle and medium, size of particles, and viscosity of suspending medium</a:t>
            </a:r>
          </a:p>
          <a:p>
            <a:pPr lvl="1"/>
            <a:r>
              <a:rPr lang="en-US" sz="2000" dirty="0"/>
              <a:t>Sediment settles in order of heaviest and biggest elements</a:t>
            </a:r>
          </a:p>
          <a:p>
            <a:pPr lvl="1"/>
            <a:r>
              <a:rPr lang="en-US" sz="2000" dirty="0"/>
              <a:t>Allow sediment to settle before removing cap</a:t>
            </a:r>
          </a:p>
          <a:p>
            <a:r>
              <a:rPr lang="en-US" sz="2000" dirty="0"/>
              <a:t>Pour off supernatant and discard.</a:t>
            </a:r>
          </a:p>
          <a:p>
            <a:r>
              <a:rPr lang="en-US" sz="2000" dirty="0"/>
              <a:t>Sediment often vortexed</a:t>
            </a:r>
          </a:p>
          <a:p>
            <a:r>
              <a:rPr lang="en-US" sz="2000" dirty="0"/>
              <a:t>Choose next preparation step: smearing, </a:t>
            </a:r>
            <a:r>
              <a:rPr lang="en-US" sz="2000" dirty="0" err="1"/>
              <a:t>cytospin</a:t>
            </a:r>
            <a:r>
              <a:rPr lang="en-US" sz="2000" dirty="0"/>
              <a:t> preparation, cell block, membrane filters, liquid based preparation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0856F6-0E72-9B2F-8D5E-B7A51374D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001" y="1202456"/>
            <a:ext cx="4207329" cy="44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3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Choosing a Preparation Method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34AB-E2E6-D50F-04A5-336E9F0E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405"/>
            <a:ext cx="10263809" cy="3931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Common Preparation Methods in Cytology:</a:t>
            </a:r>
          </a:p>
          <a:p>
            <a:pPr lvl="1"/>
            <a:r>
              <a:rPr lang="en-US" dirty="0"/>
              <a:t>Smears - direct or from sediment material</a:t>
            </a:r>
          </a:p>
          <a:p>
            <a:pPr lvl="1"/>
            <a:r>
              <a:rPr lang="en-US" sz="2400" dirty="0"/>
              <a:t>Cytocentrifuge/</a:t>
            </a:r>
            <a:r>
              <a:rPr lang="en-US" sz="2400" dirty="0" err="1"/>
              <a:t>Cytospin</a:t>
            </a:r>
            <a:r>
              <a:rPr lang="en-US" sz="2400" dirty="0"/>
              <a:t> preparations</a:t>
            </a:r>
          </a:p>
          <a:p>
            <a:pPr lvl="1"/>
            <a:r>
              <a:rPr lang="en-US" sz="2400" dirty="0"/>
              <a:t>Liquid based preparations</a:t>
            </a:r>
          </a:p>
          <a:p>
            <a:pPr lvl="1"/>
            <a:r>
              <a:rPr lang="en-US" sz="2400" dirty="0"/>
              <a:t>Membrane filters</a:t>
            </a:r>
          </a:p>
          <a:p>
            <a:pPr lvl="1"/>
            <a:r>
              <a:rPr lang="en-US" sz="2400" dirty="0"/>
              <a:t>Cell Blocks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74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Choosing a Preparation Method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34AB-E2E6-D50F-04A5-336E9F0E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405"/>
            <a:ext cx="10263809" cy="3931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Direct Smears</a:t>
            </a:r>
          </a:p>
          <a:p>
            <a:pPr lvl="1"/>
            <a:r>
              <a:rPr lang="en-US" dirty="0"/>
              <a:t>Ideal for cell rich samples such as body cavity fluids, bronchoalveolar lavage, FNA etc.</a:t>
            </a:r>
          </a:p>
          <a:p>
            <a:pPr lvl="1"/>
            <a:r>
              <a:rPr lang="en-US" dirty="0"/>
              <a:t>Not ideal for low cellular samples - CSF, urine, cyst fluids</a:t>
            </a:r>
          </a:p>
          <a:p>
            <a:pPr lvl="1"/>
            <a:r>
              <a:rPr lang="en-US" dirty="0"/>
              <a:t>Evaluate each case-appearance of button </a:t>
            </a:r>
          </a:p>
          <a:p>
            <a:pPr lvl="1"/>
            <a:r>
              <a:rPr lang="en-US" dirty="0"/>
              <a:t>Pipettes or wooden sticks used to transfer material</a:t>
            </a:r>
          </a:p>
          <a:p>
            <a:pPr lvl="1"/>
            <a:r>
              <a:rPr lang="en-US" dirty="0"/>
              <a:t>FNA-material from needle.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532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Choosing a Preparation Method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34AB-E2E6-D50F-04A5-336E9F0E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405"/>
            <a:ext cx="10263809" cy="3931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Direct Smears</a:t>
            </a:r>
          </a:p>
          <a:p>
            <a:pPr lvl="1"/>
            <a:r>
              <a:rPr lang="en-US" sz="2000" dirty="0"/>
              <a:t>Small amount of material is placed and adhered to glass slides.</a:t>
            </a:r>
          </a:p>
          <a:p>
            <a:pPr lvl="1"/>
            <a:r>
              <a:rPr lang="en-US" sz="2000" dirty="0"/>
              <a:t>Optimal results: well distributed, well-preserved cells and tissue fragments.</a:t>
            </a:r>
          </a:p>
          <a:p>
            <a:pPr lvl="1"/>
            <a:r>
              <a:rPr lang="en-US" sz="2000" dirty="0"/>
              <a:t>Various smear techniques</a:t>
            </a:r>
          </a:p>
          <a:p>
            <a:pPr lvl="1"/>
            <a:r>
              <a:rPr lang="en-US" sz="2000" dirty="0"/>
              <a:t>Basic one-step technique goal: harvest 1-2 drops of material and place droplet on slide</a:t>
            </a:r>
          </a:p>
          <a:p>
            <a:pPr lvl="1"/>
            <a:r>
              <a:rPr lang="en-US" sz="2000" dirty="0"/>
              <a:t>Slides with frosted ends are used</a:t>
            </a:r>
          </a:p>
          <a:p>
            <a:pPr lvl="1"/>
            <a:r>
              <a:rPr lang="en-US" sz="2000" dirty="0"/>
              <a:t>Slides laying flat, droplet placed next to frosted end.</a:t>
            </a:r>
          </a:p>
          <a:p>
            <a:pPr lvl="1"/>
            <a:r>
              <a:rPr lang="en-US" sz="2000" dirty="0"/>
              <a:t>Alternative options: place slides perpendicular or place on top and lift up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609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Preparation Methods: Direct Smears</a:t>
            </a:r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6361252-8225-8C91-72E1-AB8F8435D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143" y="1380569"/>
            <a:ext cx="5057064" cy="40968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FB0712-5D00-CC91-D8A7-2EFA157442E7}"/>
              </a:ext>
            </a:extLst>
          </p:cNvPr>
          <p:cNvSpPr txBox="1"/>
          <p:nvPr/>
        </p:nvSpPr>
        <p:spPr>
          <a:xfrm>
            <a:off x="6504597" y="2150378"/>
            <a:ext cx="50570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Lift slide and hold slide by frosted end with thumb and forefinger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Take clean slide, hold by frosted end, place parallel and lower at 45 to 90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Make sure the slides are flush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Spread material in smooth, rapid movement by sliding top slide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Fix immediately in 95% </a:t>
            </a:r>
            <a:r>
              <a:rPr lang="en-US" dirty="0"/>
              <a:t>ETOH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705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Preparation Methods: Cytocentrifugation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F1405-DE65-36F5-BF91-297DA62A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3405"/>
            <a:ext cx="5453270" cy="393118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2000" dirty="0"/>
              <a:t>Cytocentrifuge places cells in a fluid directly on slides</a:t>
            </a:r>
          </a:p>
          <a:p>
            <a:r>
              <a:rPr lang="en-US" sz="2000" dirty="0"/>
              <a:t>Ideal for all specimen types except thick mucoid samples</a:t>
            </a:r>
          </a:p>
          <a:p>
            <a:r>
              <a:rPr lang="en-US" sz="2000" dirty="0"/>
              <a:t>Produces high cell recovery for low cellular samples</a:t>
            </a:r>
          </a:p>
          <a:p>
            <a:r>
              <a:rPr lang="en-US" sz="2000" dirty="0"/>
              <a:t>Initial centrifugation at 2,200 rpm for  5 mins is suggested</a:t>
            </a:r>
          </a:p>
          <a:p>
            <a:r>
              <a:rPr lang="en-US" sz="2000" dirty="0"/>
              <a:t>Pour off supernatant and examine cell button.</a:t>
            </a:r>
          </a:p>
          <a:p>
            <a:r>
              <a:rPr lang="en-US" sz="2000" dirty="0"/>
              <a:t>Use pipettes to place drops in chambers</a:t>
            </a:r>
          </a:p>
          <a:p>
            <a:r>
              <a:rPr lang="en-US" sz="2000" dirty="0"/>
              <a:t>Sample chambers hold maximum 0.5ml about 20 drops</a:t>
            </a:r>
          </a:p>
          <a:p>
            <a:r>
              <a:rPr lang="en-US" sz="2000" dirty="0"/>
              <a:t>Typically, 5-6 drops </a:t>
            </a:r>
            <a:r>
              <a:rPr lang="en-US" sz="2000" dirty="0" err="1"/>
              <a:t>approx</a:t>
            </a:r>
            <a:r>
              <a:rPr lang="en-US" sz="2000" dirty="0"/>
              <a:t> 0.1 ml</a:t>
            </a:r>
          </a:p>
          <a:p>
            <a:r>
              <a:rPr lang="en-US" sz="2000" dirty="0"/>
              <a:t>Filter absorbs fluid, use enough drops to avoid drying</a:t>
            </a:r>
          </a:p>
          <a:p>
            <a:r>
              <a:rPr lang="en-US" sz="2000" dirty="0"/>
              <a:t>Cells placed in monolayer in concentrated area</a:t>
            </a:r>
          </a:p>
          <a:p>
            <a:endParaRPr lang="en-US" sz="2000" dirty="0"/>
          </a:p>
        </p:txBody>
      </p:sp>
      <p:pic>
        <p:nvPicPr>
          <p:cNvPr id="3074" name="Picture 2" descr="Cytospin preparation technique">
            <a:extLst>
              <a:ext uri="{FF2B5EF4-FFF2-40B4-BE49-F238E27FC236}">
                <a16:creationId xmlns:a16="http://schemas.microsoft.com/office/drawing/2014/main" id="{50C12ACC-E389-C88E-5495-7E0F6941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773" y="1447530"/>
            <a:ext cx="43338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ytoSep™ Cytology Funnels for the Shandon Cytospin® Cytocentrifuge, Simport  Scientific | VWR">
            <a:extLst>
              <a:ext uri="{FF2B5EF4-FFF2-40B4-BE49-F238E27FC236}">
                <a16:creationId xmlns:a16="http://schemas.microsoft.com/office/drawing/2014/main" id="{0D9AEC51-514E-B55B-AA61-97EF0C0BA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 t="13403" r="13403" b="9453"/>
          <a:stretch/>
        </p:blipFill>
        <p:spPr bwMode="auto">
          <a:xfrm>
            <a:off x="6829425" y="3429000"/>
            <a:ext cx="2402785" cy="24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7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What is </a:t>
            </a:r>
            <a:r>
              <a:rPr lang="en-US" sz="4400" b="1" dirty="0" err="1">
                <a:solidFill>
                  <a:srgbClr val="C00000"/>
                </a:solidFill>
                <a:latin typeface="+mn-lt"/>
              </a:rPr>
              <a:t>cytopreparation</a:t>
            </a:r>
            <a:r>
              <a:rPr lang="en-US" sz="4400" b="1" dirty="0">
                <a:solidFill>
                  <a:srgbClr val="C00000"/>
                </a:solidFill>
                <a:latin typeface="+mn-lt"/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34AB-E2E6-D50F-04A5-336E9F0E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11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Defined as the science of optimizing and standardizing the collection, preparation, and analysis of cytologic samples in ways that promote the detection of cells-of-interest and accurate interpretation of nuclear morphology.</a:t>
            </a:r>
          </a:p>
          <a:p>
            <a:r>
              <a:rPr lang="en-US" sz="2400" dirty="0"/>
              <a:t>Based on one overarching principle: “When we make a microscopical preparation for cytopathology, we should try to understand what we are doing and why.”</a:t>
            </a:r>
          </a:p>
          <a:p>
            <a:pPr lvl="1"/>
            <a:r>
              <a:rPr lang="en-US" sz="2000" dirty="0"/>
              <a:t>We must understand the factors that went into collecting and preparing a specimen to achieve the best possible morphologic presentation.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476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Preparation Methods: Liquid Based Preparations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F1405-DE65-36F5-BF91-297DA62A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3405"/>
            <a:ext cx="9707216" cy="3931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Revolutionized cytology practice </a:t>
            </a:r>
          </a:p>
          <a:p>
            <a:r>
              <a:rPr lang="en-US" sz="2400" dirty="0"/>
              <a:t>FDA approved, automated devices that produce monolayer preparations</a:t>
            </a:r>
          </a:p>
          <a:p>
            <a:r>
              <a:rPr lang="en-US" sz="2400" dirty="0"/>
              <a:t>Ideal for most specimen types </a:t>
            </a:r>
          </a:p>
          <a:p>
            <a:r>
              <a:rPr lang="en-US" sz="2400" dirty="0"/>
              <a:t>Hologic </a:t>
            </a:r>
            <a:r>
              <a:rPr lang="en-US" sz="2400" dirty="0" err="1"/>
              <a:t>ThinPrep</a:t>
            </a:r>
            <a:r>
              <a:rPr lang="en-US" sz="2400" dirty="0"/>
              <a:t>® System and </a:t>
            </a:r>
            <a:r>
              <a:rPr lang="en-US" sz="2400" dirty="0" err="1"/>
              <a:t>TriPath</a:t>
            </a:r>
            <a:r>
              <a:rPr lang="en-US" sz="2400" dirty="0"/>
              <a:t> Imaging </a:t>
            </a:r>
            <a:r>
              <a:rPr lang="en-US" sz="2400" dirty="0" err="1"/>
              <a:t>SurePath</a:t>
            </a:r>
            <a:r>
              <a:rPr lang="en-US" sz="2400" dirty="0"/>
              <a:t>™ System</a:t>
            </a:r>
          </a:p>
          <a:p>
            <a:r>
              <a:rPr lang="en-US" sz="2400" dirty="0" err="1"/>
              <a:t>ThinPrep</a:t>
            </a:r>
            <a:r>
              <a:rPr lang="en-US" sz="2400" dirty="0"/>
              <a:t> processors 2000 to now 5000</a:t>
            </a:r>
          </a:p>
          <a:p>
            <a:r>
              <a:rPr lang="en-US" sz="2400" dirty="0"/>
              <a:t>Separates debris and disperses mucus</a:t>
            </a:r>
          </a:p>
          <a:p>
            <a:r>
              <a:rPr lang="en-US" sz="2400" dirty="0"/>
              <a:t>Gentle vacuum collects cells on exterior surface of membrane filter</a:t>
            </a:r>
          </a:p>
          <a:p>
            <a:r>
              <a:rPr lang="en-US" sz="2400" dirty="0"/>
              <a:t>Cells deposited in monolayer on TP microscope slides</a:t>
            </a:r>
          </a:p>
        </p:txBody>
      </p:sp>
    </p:spTree>
    <p:extLst>
      <p:ext uri="{BB962C8B-B14F-4D97-AF65-F5344CB8AC3E}">
        <p14:creationId xmlns:p14="http://schemas.microsoft.com/office/powerpoint/2010/main" val="10724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Preparation Methods: Liquid Based Preparations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8D876D-2F8D-1290-3AA2-C348F486E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18" y="1397384"/>
            <a:ext cx="8640381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Preparation Methods: Liquid Based Preparations</a:t>
            </a:r>
            <a:endParaRPr lang="en-US" sz="4000" dirty="0"/>
          </a:p>
        </p:txBody>
      </p:sp>
      <p:pic>
        <p:nvPicPr>
          <p:cNvPr id="4098" name="Picture 2" descr="Hologic / Cytyc ThinPrep 2000 Cytology Processor | For Sale | Labx Ad  14446899">
            <a:extLst>
              <a:ext uri="{FF2B5EF4-FFF2-40B4-BE49-F238E27FC236}">
                <a16:creationId xmlns:a16="http://schemas.microsoft.com/office/drawing/2014/main" id="{AD76DE3A-B08B-B564-078E-84C608295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0" b="2083"/>
          <a:stretch/>
        </p:blipFill>
        <p:spPr bwMode="auto">
          <a:xfrm>
            <a:off x="990600" y="1371599"/>
            <a:ext cx="51816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397BA47-5F72-8D69-3EB4-F9CA059AB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2309813"/>
            <a:ext cx="49625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6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Preparation Methods: Liquid Based Preparations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F1405-DE65-36F5-BF91-297DA62A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3405"/>
            <a:ext cx="4300329" cy="3931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/>
              <a:t>TriPath</a:t>
            </a:r>
            <a:r>
              <a:rPr lang="en-US" sz="2800" dirty="0"/>
              <a:t> Imaging™ </a:t>
            </a:r>
            <a:r>
              <a:rPr lang="en-US" sz="2800" dirty="0" err="1"/>
              <a:t>SurePath</a:t>
            </a:r>
            <a:endParaRPr lang="en-US" sz="2800" dirty="0"/>
          </a:p>
          <a:p>
            <a:pPr lvl="1"/>
            <a:r>
              <a:rPr lang="en-US" dirty="0"/>
              <a:t>Differing protocols for gyn and </a:t>
            </a:r>
            <a:r>
              <a:rPr lang="en-US" dirty="0" err="1"/>
              <a:t>nongyns</a:t>
            </a:r>
            <a:endParaRPr lang="en-US" dirty="0"/>
          </a:p>
          <a:p>
            <a:pPr lvl="1"/>
            <a:r>
              <a:rPr lang="en-US" dirty="0" err="1"/>
              <a:t>PrepStain</a:t>
            </a:r>
            <a:r>
              <a:rPr lang="en-US" dirty="0"/>
              <a:t> workstation is more complex than </a:t>
            </a:r>
            <a:r>
              <a:rPr lang="en-US" dirty="0" err="1"/>
              <a:t>ThinPrep</a:t>
            </a:r>
            <a:endParaRPr lang="en-US" dirty="0"/>
          </a:p>
          <a:p>
            <a:pPr lvl="1"/>
            <a:r>
              <a:rPr lang="en-US" dirty="0"/>
              <a:t>Density gradients are used to separate cells from blood and mucus.</a:t>
            </a:r>
          </a:p>
        </p:txBody>
      </p:sp>
      <p:pic>
        <p:nvPicPr>
          <p:cNvPr id="5122" name="Picture 2" descr="BD SurePath Prep Stain | Diagnocel + Biocore">
            <a:extLst>
              <a:ext uri="{FF2B5EF4-FFF2-40B4-BE49-F238E27FC236}">
                <a16:creationId xmlns:a16="http://schemas.microsoft.com/office/drawing/2014/main" id="{E52FF29A-783C-299F-DCAB-CE325530C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40" y="1334072"/>
            <a:ext cx="5995849" cy="406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39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Preparation Methods: Membrane Filters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F1405-DE65-36F5-BF91-297DA62A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3405"/>
            <a:ext cx="10293625" cy="393118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Produces high cell recovery rate </a:t>
            </a:r>
          </a:p>
          <a:p>
            <a:r>
              <a:rPr lang="en-US" sz="2800" dirty="0"/>
              <a:t>Cellulose and polycarbonate membrane filters commercially available</a:t>
            </a:r>
          </a:p>
          <a:p>
            <a:pPr lvl="1"/>
            <a:r>
              <a:rPr lang="en-US" dirty="0"/>
              <a:t>Gelman and Millipore-140 um thick cellulose</a:t>
            </a:r>
          </a:p>
          <a:p>
            <a:pPr lvl="1"/>
            <a:r>
              <a:rPr lang="en-US" dirty="0"/>
              <a:t>Nucleopore-transparent 10um polycarbonate</a:t>
            </a:r>
          </a:p>
          <a:p>
            <a:r>
              <a:rPr lang="en-US" sz="2800" dirty="0"/>
              <a:t>Pore diameter used is  5 um </a:t>
            </a:r>
          </a:p>
          <a:p>
            <a:r>
              <a:rPr lang="en-US" sz="2800" dirty="0"/>
              <a:t>Fresh specimen preferred, fixed clogs filter</a:t>
            </a:r>
          </a:p>
          <a:p>
            <a:r>
              <a:rPr lang="en-US" sz="2800" dirty="0"/>
              <a:t>No centrifugation needed for most samples </a:t>
            </a:r>
          </a:p>
          <a:p>
            <a:pPr lvl="1"/>
            <a:r>
              <a:rPr lang="en-US" dirty="0"/>
              <a:t>Centrifuge body cavity fluids &amp; urine regardless of volume</a:t>
            </a:r>
          </a:p>
          <a:p>
            <a:pPr lvl="2"/>
            <a:r>
              <a:rPr lang="en-US" dirty="0"/>
              <a:t>Urine salts &amp; body cavity protein debris clogs filters</a:t>
            </a:r>
          </a:p>
          <a:p>
            <a:pPr lvl="2"/>
            <a:r>
              <a:rPr lang="en-US" dirty="0"/>
              <a:t>After centrifugation, resuspend button in balanced salt solution, centrifuge and then filter</a:t>
            </a:r>
          </a:p>
          <a:p>
            <a:r>
              <a:rPr lang="en-US" sz="2800" dirty="0"/>
              <a:t>Chloroform, methanol, xylene, acetone and 100% ETOH damages filters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297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Preparation Methods: Membrane Filters </a:t>
            </a:r>
            <a:endParaRPr lang="en-US" sz="4000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8432489B-6F39-1FA1-7865-1CFC9F027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2162" y="1408991"/>
            <a:ext cx="7027675" cy="48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5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Preparation Methods: Cell Blocks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F1405-DE65-36F5-BF91-297DA62A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3405"/>
            <a:ext cx="10293625" cy="3931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Paraffin embedding of fluid sediments for histologic processing</a:t>
            </a:r>
          </a:p>
          <a:p>
            <a:r>
              <a:rPr lang="en-US" sz="2800" dirty="0"/>
              <a:t>Contain valuable diagnostic material and tissue fragments</a:t>
            </a:r>
          </a:p>
          <a:p>
            <a:r>
              <a:rPr lang="en-US" sz="2800" dirty="0"/>
              <a:t>Histologic patterns of disease can be recognized</a:t>
            </a:r>
          </a:p>
          <a:p>
            <a:r>
              <a:rPr lang="en-US" sz="2800" dirty="0"/>
              <a:t>Multiple sectioning allows variety of stains and ancillary techniques</a:t>
            </a:r>
          </a:p>
          <a:p>
            <a:r>
              <a:rPr lang="en-US" sz="2800" dirty="0"/>
              <a:t>Always make cell blocks if you have enough material</a:t>
            </a:r>
          </a:p>
          <a:p>
            <a:r>
              <a:rPr lang="en-US" sz="2800" dirty="0"/>
              <a:t>Variety of prep methods </a:t>
            </a:r>
          </a:p>
          <a:p>
            <a:r>
              <a:rPr lang="en-US" sz="2800" dirty="0"/>
              <a:t>Recall: 10% buffered formalin preferred fixative once block made</a:t>
            </a:r>
          </a:p>
        </p:txBody>
      </p:sp>
    </p:spTree>
    <p:extLst>
      <p:ext uri="{BB962C8B-B14F-4D97-AF65-F5344CB8AC3E}">
        <p14:creationId xmlns:p14="http://schemas.microsoft.com/office/powerpoint/2010/main" val="28352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Preparation Methods: Cell Blocks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F1405-DE65-36F5-BF91-297DA62A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3405"/>
            <a:ext cx="10293625" cy="393118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800" dirty="0"/>
              <a:t>Cell Block Prep Methods:</a:t>
            </a:r>
          </a:p>
          <a:p>
            <a:pPr lvl="1"/>
            <a:r>
              <a:rPr lang="en-US" b="1" dirty="0"/>
              <a:t>Fixed Sediment Method - </a:t>
            </a:r>
            <a:r>
              <a:rPr lang="en-US" dirty="0"/>
              <a:t>most</a:t>
            </a:r>
            <a:r>
              <a:rPr lang="en-US" b="1" dirty="0"/>
              <a:t> </a:t>
            </a:r>
            <a:r>
              <a:rPr lang="en-US" dirty="0"/>
              <a:t>commonly used method. Packed sediment or fibrin clot harvested from cell button, placed in lens paper, cassette and fixed.</a:t>
            </a:r>
          </a:p>
          <a:p>
            <a:pPr lvl="1"/>
            <a:r>
              <a:rPr lang="en-US" b="1" dirty="0"/>
              <a:t>Plasma Thrombin </a:t>
            </a:r>
            <a:r>
              <a:rPr lang="en-US" dirty="0"/>
              <a:t>- </a:t>
            </a:r>
            <a:r>
              <a:rPr lang="en-US" b="1" dirty="0"/>
              <a:t>best for cellular samples</a:t>
            </a:r>
            <a:r>
              <a:rPr lang="en-US" dirty="0"/>
              <a:t>. 1 ml plasma added to button, vortexed, add 1 ml thrombin, Formed clots placed in cassette</a:t>
            </a:r>
          </a:p>
          <a:p>
            <a:pPr lvl="1"/>
            <a:r>
              <a:rPr lang="en-US" b="1" dirty="0" err="1"/>
              <a:t>Colloidion</a:t>
            </a:r>
            <a:r>
              <a:rPr lang="en-US" b="1" dirty="0"/>
              <a:t> bag </a:t>
            </a:r>
            <a:r>
              <a:rPr lang="en-US" dirty="0"/>
              <a:t>-centrifuge cell sediment in </a:t>
            </a:r>
            <a:r>
              <a:rPr lang="en-US" dirty="0" err="1"/>
              <a:t>colloidion</a:t>
            </a:r>
            <a:r>
              <a:rPr lang="en-US" dirty="0"/>
              <a:t> “bag”, bag formed by </a:t>
            </a:r>
            <a:r>
              <a:rPr lang="en-US" dirty="0" err="1"/>
              <a:t>colloidion</a:t>
            </a:r>
            <a:r>
              <a:rPr lang="en-US" dirty="0"/>
              <a:t> coating tube, centrifuge sediment in coated tube. Place in cassette </a:t>
            </a:r>
          </a:p>
          <a:p>
            <a:pPr lvl="1"/>
            <a:r>
              <a:rPr lang="en-US" b="1" dirty="0"/>
              <a:t>Hologic </a:t>
            </a:r>
            <a:r>
              <a:rPr lang="en-US" b="1" dirty="0" err="1"/>
              <a:t>Cellient</a:t>
            </a:r>
            <a:r>
              <a:rPr lang="en-US" b="1" dirty="0"/>
              <a:t>® </a:t>
            </a:r>
            <a:r>
              <a:rPr lang="en-US" dirty="0"/>
              <a:t>-ideal for acellular samples, automated cell block maker. </a:t>
            </a:r>
          </a:p>
          <a:p>
            <a:pPr lvl="1"/>
            <a:r>
              <a:rPr lang="en-US" dirty="0"/>
              <a:t>Tissue fragments from smears using mounting media and filter with cigarette paper reported.</a:t>
            </a:r>
          </a:p>
        </p:txBody>
      </p:sp>
    </p:spTree>
    <p:extLst>
      <p:ext uri="{BB962C8B-B14F-4D97-AF65-F5344CB8AC3E}">
        <p14:creationId xmlns:p14="http://schemas.microsoft.com/office/powerpoint/2010/main" val="301503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Choosing a Preparation Method</a:t>
            </a:r>
            <a:endParaRPr lang="en-US" dirty="0"/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5ECA3A4F-CFAC-2ADF-E10B-36FCFE3BA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786728"/>
            <a:ext cx="8077200" cy="357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2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Preparation Methods: Special Techniques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F1405-DE65-36F5-BF91-297DA62A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3405"/>
            <a:ext cx="10293625" cy="393118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800" b="1" dirty="0"/>
              <a:t>Mucus Rich Samples:  </a:t>
            </a:r>
            <a:r>
              <a:rPr lang="en-US" sz="2800" dirty="0"/>
              <a:t>Sputum, bronchial washing, mucoid and viscous samples have poor cell yield; prefixation in 70% ETOH</a:t>
            </a:r>
          </a:p>
          <a:p>
            <a:pPr lvl="1"/>
            <a:r>
              <a:rPr lang="en-US" b="1" dirty="0"/>
              <a:t>Pick and Smear Technique</a:t>
            </a:r>
          </a:p>
          <a:p>
            <a:pPr lvl="2"/>
            <a:r>
              <a:rPr lang="en-US" dirty="0"/>
              <a:t>Used for sputum samples fresh or fixed with 50% ETOH</a:t>
            </a:r>
          </a:p>
          <a:p>
            <a:pPr lvl="2"/>
            <a:r>
              <a:rPr lang="en-US" dirty="0"/>
              <a:t>Sputum poured into petri dish hold against dark background</a:t>
            </a:r>
          </a:p>
          <a:p>
            <a:pPr lvl="2"/>
            <a:r>
              <a:rPr lang="en-US" dirty="0"/>
              <a:t>Select bloody areas, pick up pea size areas</a:t>
            </a:r>
          </a:p>
          <a:p>
            <a:pPr lvl="2"/>
            <a:r>
              <a:rPr lang="en-US" dirty="0"/>
              <a:t>Place on clean slides</a:t>
            </a:r>
          </a:p>
          <a:p>
            <a:pPr lvl="2"/>
            <a:r>
              <a:rPr lang="en-US" dirty="0"/>
              <a:t>Use other clean slide to crush bloody areas, distribute and fix in 95% ETOH</a:t>
            </a:r>
          </a:p>
          <a:p>
            <a:pPr lvl="1"/>
            <a:r>
              <a:rPr lang="en-US" sz="2500" b="1" dirty="0"/>
              <a:t>Dithiothreitol (DTT) Mucus Liquefaction</a:t>
            </a:r>
          </a:p>
          <a:p>
            <a:pPr lvl="2"/>
            <a:r>
              <a:rPr lang="en-US" sz="2100" dirty="0"/>
              <a:t>addition of 0.2% DTT in 60% ethanol and 3% carbowax.</a:t>
            </a:r>
          </a:p>
          <a:p>
            <a:pPr lvl="2"/>
            <a:r>
              <a:rPr lang="en-US" sz="2100" dirty="0"/>
              <a:t>Fresh samples double volume DTT/volume sample, let sit or 1 hour, centrifuge.</a:t>
            </a:r>
          </a:p>
          <a:p>
            <a:pPr lvl="2"/>
            <a:r>
              <a:rPr lang="en-US" sz="2100" dirty="0"/>
              <a:t>No need sit for fixed samples.</a:t>
            </a:r>
          </a:p>
          <a:p>
            <a:pPr lvl="1"/>
            <a:r>
              <a:rPr lang="en-US" sz="2500" b="1" dirty="0"/>
              <a:t>Liquid Based Preparations</a:t>
            </a:r>
          </a:p>
          <a:p>
            <a:pPr lvl="2"/>
            <a:r>
              <a:rPr lang="en-US" sz="2100" dirty="0"/>
              <a:t>Now preferred method.</a:t>
            </a:r>
          </a:p>
          <a:p>
            <a:pPr lvl="2"/>
            <a:r>
              <a:rPr lang="en-US" sz="2100" dirty="0"/>
              <a:t>Both </a:t>
            </a:r>
            <a:r>
              <a:rPr lang="en-US" sz="2100" dirty="0" err="1"/>
              <a:t>ThinPrep</a:t>
            </a:r>
            <a:r>
              <a:rPr lang="en-US" sz="2100" dirty="0"/>
              <a:t>® and </a:t>
            </a:r>
            <a:r>
              <a:rPr lang="en-US" sz="2100" dirty="0" err="1"/>
              <a:t>SurePath</a:t>
            </a:r>
            <a:r>
              <a:rPr lang="en-US" sz="2100" dirty="0"/>
              <a:t>™ methods contain mucolytic agents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854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4439D-58BF-D796-CFA6-359B19465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28C4-F0B2-BE5E-F201-9C57D998B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Principles of </a:t>
            </a:r>
            <a:r>
              <a:rPr lang="en-US" sz="4400" b="1" dirty="0" err="1">
                <a:solidFill>
                  <a:srgbClr val="C00000"/>
                </a:solidFill>
                <a:latin typeface="+mn-lt"/>
              </a:rPr>
              <a:t>Cytopreparation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EF522-B24D-5AFC-833A-B601D657A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11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Underlying principles of </a:t>
            </a:r>
            <a:r>
              <a:rPr lang="en-US" sz="2400" dirty="0" err="1"/>
              <a:t>cytopreparation</a:t>
            </a:r>
            <a:r>
              <a:rPr lang="en-US" sz="2400" dirty="0"/>
              <a:t> that support the overarching principle include:</a:t>
            </a:r>
          </a:p>
          <a:p>
            <a:pPr lvl="1"/>
            <a:r>
              <a:rPr lang="en-US" sz="2000" dirty="0"/>
              <a:t>Fresh specimens facilitate specimen processing and cell flattening</a:t>
            </a:r>
          </a:p>
          <a:p>
            <a:pPr lvl="1"/>
            <a:r>
              <a:rPr lang="en-US" sz="2000" dirty="0"/>
              <a:t>Make preparations that are representative of the sample</a:t>
            </a:r>
          </a:p>
          <a:p>
            <a:pPr lvl="1"/>
            <a:r>
              <a:rPr lang="en-US" sz="2000" dirty="0"/>
              <a:t>Flatten cells to enhance chromatin display</a:t>
            </a:r>
          </a:p>
          <a:p>
            <a:pPr lvl="1"/>
            <a:r>
              <a:rPr lang="en-US" sz="2000" dirty="0"/>
              <a:t>Fix preparations immediately to maintain morphology</a:t>
            </a:r>
          </a:p>
          <a:p>
            <a:pPr lvl="1"/>
            <a:r>
              <a:rPr lang="en-US" sz="2000" dirty="0"/>
              <a:t>Stain preparations to facilitate cell visibility, detection, and interpretation</a:t>
            </a:r>
          </a:p>
          <a:p>
            <a:pPr lvl="1"/>
            <a:r>
              <a:rPr lang="en-US" sz="2000" dirty="0"/>
              <a:t>Mount preparations to optimize microscope objective’s performance</a:t>
            </a:r>
          </a:p>
          <a:p>
            <a:pPr lvl="1"/>
            <a:r>
              <a:rPr lang="en-US" sz="2000" dirty="0"/>
              <a:t>Examine with a clean microscope and Köhler illumination to promote highest resolution</a:t>
            </a:r>
          </a:p>
          <a:p>
            <a:pPr lvl="1"/>
            <a:r>
              <a:rPr lang="en-US" sz="2000" dirty="0"/>
              <a:t>Screen preparations in ways that facilitate abnormal cell detection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54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Preparation Methods: Pick and Smear Technique</a:t>
            </a:r>
            <a:endParaRPr lang="en-US" sz="4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072815-9112-BBB2-97A9-C90EFFAFF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221" y="1560444"/>
            <a:ext cx="7131557" cy="417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Preparation Methods: Special Techniques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F1405-DE65-36F5-BF91-297DA62A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3405"/>
            <a:ext cx="10293625" cy="39311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b="1" dirty="0" err="1"/>
              <a:t>Saccomanno’s</a:t>
            </a:r>
            <a:r>
              <a:rPr lang="en-US" b="1" dirty="0"/>
              <a:t> Technique</a:t>
            </a:r>
          </a:p>
          <a:p>
            <a:pPr lvl="2"/>
            <a:r>
              <a:rPr lang="en-US" sz="1600" dirty="0"/>
              <a:t>Replaced by liquid based methods</a:t>
            </a:r>
          </a:p>
          <a:p>
            <a:pPr lvl="2"/>
            <a:r>
              <a:rPr lang="en-US" sz="1600" dirty="0"/>
              <a:t>Involves use of Saccomanno fixative and Waring blender.</a:t>
            </a:r>
          </a:p>
          <a:p>
            <a:pPr lvl="2"/>
            <a:r>
              <a:rPr lang="en-US" sz="1600" dirty="0" err="1"/>
              <a:t>Saccomanno’s</a:t>
            </a:r>
            <a:r>
              <a:rPr lang="en-US" sz="1600" dirty="0"/>
              <a:t> fixative commercially available.  [2% polyethylene glycol solution in 50% ETOH (2ml polyglycol in approximately  1L ETOH)]</a:t>
            </a:r>
          </a:p>
          <a:p>
            <a:pPr lvl="2"/>
            <a:r>
              <a:rPr lang="en-US" sz="1600" dirty="0"/>
              <a:t>Sputum collected in at least equal volume fixative.</a:t>
            </a:r>
          </a:p>
          <a:p>
            <a:pPr lvl="2"/>
            <a:r>
              <a:rPr lang="en-US" sz="1600" dirty="0"/>
              <a:t>Sample blended high speed, 5 to 10 mins. </a:t>
            </a:r>
          </a:p>
          <a:p>
            <a:pPr lvl="2"/>
            <a:r>
              <a:rPr lang="en-US" sz="1600" dirty="0"/>
              <a:t>Centrifuged, decant supernatant carefully and vortex sediment</a:t>
            </a:r>
          </a:p>
          <a:p>
            <a:pPr lvl="2"/>
            <a:r>
              <a:rPr lang="en-US" sz="1600" dirty="0"/>
              <a:t>One or two drops for direct smears</a:t>
            </a:r>
          </a:p>
          <a:p>
            <a:pPr lvl="2"/>
            <a:r>
              <a:rPr lang="en-US" sz="1600" dirty="0"/>
              <a:t>Alternative-Rifampin solution fixative. Same blending technique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149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Preparation Methods: </a:t>
            </a:r>
            <a:r>
              <a:rPr lang="en-US" sz="4000" b="1" dirty="0" err="1">
                <a:solidFill>
                  <a:srgbClr val="C00000"/>
                </a:solidFill>
                <a:latin typeface="+mn-lt"/>
              </a:rPr>
              <a:t>Saccomanno’s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 Technique</a:t>
            </a:r>
            <a:endParaRPr lang="en-US" sz="4000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3310E3A-6A33-C08D-E3B2-B4188CF15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57" y="1389822"/>
            <a:ext cx="747848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7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Preparation Methods: Special Techniques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F1405-DE65-36F5-BF91-297DA62A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3405"/>
            <a:ext cx="10293625" cy="3931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/>
              <a:t>Blood Rich Samples:  </a:t>
            </a:r>
            <a:r>
              <a:rPr lang="en-US" sz="2800" dirty="0"/>
              <a:t>Blood offers valuable diagnostic information but also obscures cells.</a:t>
            </a:r>
          </a:p>
          <a:p>
            <a:pPr lvl="1"/>
            <a:r>
              <a:rPr lang="en-US" dirty="0"/>
              <a:t>Refer back to slide 22 on Lysing Fixatives</a:t>
            </a:r>
            <a:endParaRPr lang="en-US" sz="2800" dirty="0"/>
          </a:p>
          <a:p>
            <a:r>
              <a:rPr lang="en-US" sz="2900" b="1" dirty="0"/>
              <a:t>Low Cellularity Samples</a:t>
            </a:r>
          </a:p>
          <a:p>
            <a:pPr lvl="1"/>
            <a:r>
              <a:rPr lang="en-US" dirty="0"/>
              <a:t>urines, CSF and cyst fluids often low cellularity. </a:t>
            </a:r>
          </a:p>
          <a:p>
            <a:pPr lvl="1"/>
            <a:r>
              <a:rPr lang="en-US" dirty="0"/>
              <a:t>Direct Smear not ideal, other techniques useful.</a:t>
            </a:r>
          </a:p>
          <a:p>
            <a:pPr lvl="1"/>
            <a:r>
              <a:rPr lang="en-US" b="1" dirty="0"/>
              <a:t>Bale’s technique </a:t>
            </a:r>
            <a:r>
              <a:rPr lang="en-US" dirty="0"/>
              <a:t>produces cell rich smears or </a:t>
            </a:r>
            <a:r>
              <a:rPr lang="en-US" dirty="0" err="1"/>
              <a:t>cytospins</a:t>
            </a:r>
            <a:endParaRPr lang="en-US" dirty="0"/>
          </a:p>
          <a:p>
            <a:pPr lvl="2"/>
            <a:r>
              <a:rPr lang="en-US" dirty="0"/>
              <a:t>Bale’s solution of 2% Carbowax in 70% ETOH, sediment from button placed in test tube with 4ul Bale’s solution. Agitate slides. Proceed to centrifugation or cytocentrifugation. Fix in 95% ETOH.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48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Preparation Methods: Special Techniques</a:t>
            </a:r>
            <a:endParaRPr lang="en-US" sz="4000" dirty="0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879F90D6-DA7E-CE90-28F9-C41039B04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871" y="1784830"/>
            <a:ext cx="5062987" cy="3579343"/>
          </a:xfrm>
          <a:prstGeom prst="rect">
            <a:avLst/>
          </a:prstGeo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A0B19797-FDBA-87C1-4078-D3AE99781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84831"/>
            <a:ext cx="4971931" cy="357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1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Preparation Methods: Special Techniques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F1405-DE65-36F5-BF91-297DA62A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3405"/>
            <a:ext cx="10204173" cy="3931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/>
              <a:t>Clotted Material: </a:t>
            </a:r>
            <a:r>
              <a:rPr lang="en-US" dirty="0"/>
              <a:t>Bloody samples not collected in anticoagulants (heparin). Press against slide of container to release fluids.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305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References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F1405-DE65-36F5-BF91-297DA62A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3405"/>
            <a:ext cx="10204173" cy="39311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/>
              <a:t>Bibbo</a:t>
            </a:r>
            <a:r>
              <a:rPr lang="en-US" dirty="0"/>
              <a:t> and Wilbur (2015). Comprehensive Cytopathology, 4</a:t>
            </a:r>
            <a:r>
              <a:rPr lang="en-US" baseline="30000" dirty="0"/>
              <a:t>th</a:t>
            </a:r>
            <a:r>
              <a:rPr lang="en-US" dirty="0"/>
              <a:t> Edition.</a:t>
            </a:r>
          </a:p>
          <a:p>
            <a:r>
              <a:rPr lang="en-US" dirty="0"/>
              <a:t>Gill (2013). Cytopreparation, Principles and Practice. </a:t>
            </a:r>
          </a:p>
          <a:p>
            <a:r>
              <a:rPr lang="en-US" dirty="0"/>
              <a:t>Keebler and </a:t>
            </a:r>
            <a:r>
              <a:rPr lang="en-US" dirty="0" err="1"/>
              <a:t>Somack</a:t>
            </a:r>
            <a:r>
              <a:rPr lang="en-US" dirty="0"/>
              <a:t> (1993). The Manual of Cytopathology, 7th edition.</a:t>
            </a:r>
          </a:p>
          <a:p>
            <a:r>
              <a:rPr lang="en-US" dirty="0"/>
              <a:t>Koss, L.(2006) Diagnostic Cytology and its Histologic Basis, 5</a:t>
            </a:r>
            <a:r>
              <a:rPr lang="en-US" baseline="30000" dirty="0"/>
              <a:t>th</a:t>
            </a:r>
            <a:r>
              <a:rPr lang="en-US" dirty="0"/>
              <a:t> edition.</a:t>
            </a:r>
          </a:p>
          <a:p>
            <a:r>
              <a:rPr lang="en-US" dirty="0" err="1"/>
              <a:t>Mody</a:t>
            </a:r>
            <a:r>
              <a:rPr lang="en-US" dirty="0"/>
              <a:t>, Thrall &amp; Krishnamurthy( 2018). Diagnostic Pathology. Cytopathology, 2</a:t>
            </a:r>
            <a:r>
              <a:rPr lang="en-US" baseline="30000" dirty="0"/>
              <a:t>nd</a:t>
            </a:r>
            <a:r>
              <a:rPr lang="en-US" dirty="0"/>
              <a:t> edition. 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1DE6AA7E-8AA6-FA5F-5EE2-23D0ABB1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214" y="6341312"/>
            <a:ext cx="10613571" cy="365125"/>
          </a:xfrm>
        </p:spPr>
        <p:txBody>
          <a:bodyPr/>
          <a:lstStyle/>
          <a:p>
            <a:r>
              <a:rPr lang="en-US" dirty="0"/>
              <a:t>Unit 1: Introduction to </a:t>
            </a:r>
            <a:r>
              <a:rPr lang="en-US" dirty="0" err="1"/>
              <a:t>Cytopreparation</a:t>
            </a:r>
            <a:r>
              <a:rPr lang="en-US" dirty="0"/>
              <a:t>                                                                   MS Diagnostic Cytopathology Program</a:t>
            </a:r>
          </a:p>
        </p:txBody>
      </p:sp>
    </p:spTree>
    <p:extLst>
      <p:ext uri="{BB962C8B-B14F-4D97-AF65-F5344CB8AC3E}">
        <p14:creationId xmlns:p14="http://schemas.microsoft.com/office/powerpoint/2010/main" val="7248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+mn-lt"/>
              </a:rPr>
              <a:t>Improving Diagnostic Accuracy with </a:t>
            </a:r>
            <a:r>
              <a:rPr lang="en-US" sz="3600" b="1" dirty="0" err="1">
                <a:solidFill>
                  <a:srgbClr val="C00000"/>
                </a:solidFill>
                <a:latin typeface="+mn-lt"/>
              </a:rPr>
              <a:t>Cytopreparation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34AB-E2E6-D50F-04A5-336E9F0E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17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Accurate </a:t>
            </a:r>
            <a:r>
              <a:rPr lang="en-US" sz="2600" dirty="0" err="1"/>
              <a:t>cytodiagnosis</a:t>
            </a:r>
            <a:r>
              <a:rPr lang="en-US" sz="2600" dirty="0"/>
              <a:t> based on adequate sampling, proper evaluation of the sample, proper fixation, preparation and staining of the cells. </a:t>
            </a:r>
          </a:p>
          <a:p>
            <a:r>
              <a:rPr lang="en-US" sz="2600" dirty="0"/>
              <a:t>Optimal cytologic presentation is directly related to the quality of the specimen, the fixative chosen to preserve the cellular details, and the stain used to render cells viewable. </a:t>
            </a:r>
          </a:p>
        </p:txBody>
      </p:sp>
    </p:spTree>
    <p:extLst>
      <p:ext uri="{BB962C8B-B14F-4D97-AF65-F5344CB8AC3E}">
        <p14:creationId xmlns:p14="http://schemas.microsoft.com/office/powerpoint/2010/main" val="68353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DD997-D6F4-4370-9461-2B131A8D1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40503-206F-69AE-0198-F697805F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+mn-lt"/>
              </a:rPr>
              <a:t>Improving Diagnostic Accuracy with </a:t>
            </a:r>
            <a:r>
              <a:rPr lang="en-US" sz="3600" b="1" dirty="0" err="1">
                <a:solidFill>
                  <a:srgbClr val="C00000"/>
                </a:solidFill>
                <a:latin typeface="+mn-lt"/>
              </a:rPr>
              <a:t>Cytopreparation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066DE-F68A-7685-5864-A1EE1EED4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17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Results will not be optimal if:</a:t>
            </a:r>
          </a:p>
          <a:p>
            <a:pPr lvl="1"/>
            <a:r>
              <a:rPr lang="en-US" sz="2200" dirty="0"/>
              <a:t>Specimen is: too bloody, too thick, or is left too long before processing in the laboratory, not fixed properly (fixative is not correct or the fixative is not applied quickly) </a:t>
            </a:r>
          </a:p>
          <a:p>
            <a:pPr lvl="1"/>
            <a:r>
              <a:rPr lang="en-US" sz="2200" dirty="0"/>
              <a:t>Chemicals in the stain are old, not properly prepared, or not optimized for time.</a:t>
            </a:r>
          </a:p>
          <a:p>
            <a:r>
              <a:rPr lang="en-US" sz="2600" dirty="0"/>
              <a:t>Processes used in </a:t>
            </a:r>
            <a:r>
              <a:rPr lang="en-US" sz="2600" dirty="0" err="1"/>
              <a:t>cytopreparation</a:t>
            </a:r>
            <a:r>
              <a:rPr lang="en-US" sz="2600" dirty="0"/>
              <a:t> should be continually evaluated</a:t>
            </a:r>
          </a:p>
          <a:p>
            <a:r>
              <a:rPr lang="en-US" sz="2600" dirty="0" err="1"/>
              <a:t>Cytopreparation</a:t>
            </a:r>
            <a:r>
              <a:rPr lang="en-US" sz="2600" dirty="0"/>
              <a:t> doesn’t end with a prepared sample. </a:t>
            </a:r>
          </a:p>
          <a:p>
            <a:pPr lvl="1"/>
            <a:r>
              <a:rPr lang="en-US" sz="2200" dirty="0"/>
              <a:t>Must also consider how to best preserve residual cellular sample for use in special studies. </a:t>
            </a:r>
          </a:p>
        </p:txBody>
      </p:sp>
    </p:spTree>
    <p:extLst>
      <p:ext uri="{BB962C8B-B14F-4D97-AF65-F5344CB8AC3E}">
        <p14:creationId xmlns:p14="http://schemas.microsoft.com/office/powerpoint/2010/main" val="301251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The Cytopreparatory Process: Preprocessing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34AB-E2E6-D50F-04A5-336E9F0E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405"/>
            <a:ext cx="10515600" cy="3931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Preprocessing Steps:</a:t>
            </a:r>
          </a:p>
          <a:p>
            <a:pPr lvl="1"/>
            <a:r>
              <a:rPr lang="en-US" dirty="0"/>
              <a:t>Physician requests procedures for cytologic evaluation</a:t>
            </a:r>
          </a:p>
          <a:p>
            <a:pPr lvl="1"/>
            <a:r>
              <a:rPr lang="en-US" dirty="0"/>
              <a:t>Physician collects sample or sends to specialist for collection (ex: a primary physician may request a fine needle aspiration of the Thyroid and send the patient to an ENT, radiologist, or interventional radiologist)</a:t>
            </a:r>
          </a:p>
          <a:p>
            <a:pPr lvl="1"/>
            <a:r>
              <a:rPr lang="en-US" sz="2400" dirty="0"/>
              <a:t>Cytology </a:t>
            </a:r>
            <a:r>
              <a:rPr lang="en-US" dirty="0"/>
              <a:t>requisition filled out at collection to accompany all cytologic specimens.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7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F1C68-CA0F-5432-22DE-41DEB7288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44803-F47F-913C-DAAE-4D7AD921E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The Cytopreparatory Process: Preprocessing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1C6CA-F399-5FFB-BECC-9575E0FD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405"/>
            <a:ext cx="10515600" cy="3931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Cytology requisition must include:</a:t>
            </a:r>
          </a:p>
          <a:p>
            <a:pPr lvl="1"/>
            <a:r>
              <a:rPr lang="en-US" dirty="0"/>
              <a:t>Patient name/identifier (medical record number and birthdate)</a:t>
            </a:r>
          </a:p>
          <a:p>
            <a:pPr lvl="1"/>
            <a:r>
              <a:rPr lang="en-US" dirty="0"/>
              <a:t>Requesting physician’s name and address</a:t>
            </a:r>
          </a:p>
          <a:p>
            <a:pPr lvl="1"/>
            <a:r>
              <a:rPr lang="en-US" dirty="0"/>
              <a:t>Date of specimen collection</a:t>
            </a:r>
          </a:p>
          <a:p>
            <a:pPr lvl="1"/>
            <a:r>
              <a:rPr lang="en-US" dirty="0"/>
              <a:t>Specimen source</a:t>
            </a:r>
          </a:p>
          <a:p>
            <a:pPr lvl="1"/>
            <a:r>
              <a:rPr lang="en-US" dirty="0"/>
              <a:t>Pertinent clinical information: e.g. if Pap test ordered, we need patient’s age, date of last menstruation, any prior abnormal Pap findings</a:t>
            </a:r>
          </a:p>
        </p:txBody>
      </p:sp>
    </p:spTree>
    <p:extLst>
      <p:ext uri="{BB962C8B-B14F-4D97-AF65-F5344CB8AC3E}">
        <p14:creationId xmlns:p14="http://schemas.microsoft.com/office/powerpoint/2010/main" val="379835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6E6B-25FE-1999-BC43-0DF44CA2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The Cytopreparatory Process: Processing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34AB-E2E6-D50F-04A5-336E9F0E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69414"/>
            <a:ext cx="10515600" cy="26660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Cytopreparation</a:t>
            </a:r>
            <a:r>
              <a:rPr lang="en-US" dirty="0"/>
              <a:t> typically performed by a “</a:t>
            </a:r>
            <a:r>
              <a:rPr lang="en-US" dirty="0" err="1"/>
              <a:t>cytoprep</a:t>
            </a:r>
            <a:r>
              <a:rPr lang="en-US" dirty="0"/>
              <a:t> technician” and supervised by cytologists</a:t>
            </a:r>
          </a:p>
          <a:p>
            <a:r>
              <a:rPr lang="en-US" dirty="0"/>
              <a:t>Evolution of </a:t>
            </a:r>
            <a:r>
              <a:rPr lang="en-US" dirty="0" err="1"/>
              <a:t>cytoprep</a:t>
            </a:r>
            <a:r>
              <a:rPr lang="en-US" dirty="0"/>
              <a:t> methods with new technologies (automation) and special studies (molecular studies, etc.)</a:t>
            </a:r>
          </a:p>
          <a:p>
            <a:r>
              <a:rPr lang="en-US" dirty="0"/>
              <a:t>No true standardization to </a:t>
            </a:r>
            <a:r>
              <a:rPr lang="en-US" dirty="0" err="1"/>
              <a:t>cytopreparation</a:t>
            </a:r>
            <a:r>
              <a:rPr lang="en-US" dirty="0"/>
              <a:t> and methods of preparation often vary from one laboratory to the next</a:t>
            </a: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2E98F1CD-FDD8-D81B-217A-1FAA604E6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263237"/>
              </p:ext>
            </p:extLst>
          </p:nvPr>
        </p:nvGraphicFramePr>
        <p:xfrm>
          <a:off x="2177290" y="1269164"/>
          <a:ext cx="7837417" cy="200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735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D03250BAEA61458D858C9B85BC6FB2" ma:contentTypeVersion="18" ma:contentTypeDescription="Create a new document." ma:contentTypeScope="" ma:versionID="5fd6d7a9d3998eac56f1c571328608bc">
  <xsd:schema xmlns:xsd="http://www.w3.org/2001/XMLSchema" xmlns:xs="http://www.w3.org/2001/XMLSchema" xmlns:p="http://schemas.microsoft.com/office/2006/metadata/properties" xmlns:ns2="844b07c9-3fad-4c6d-b5a4-a8bbe3e0116d" xmlns:ns3="b1b3d0c5-5c84-4eba-9622-1ece7a9c8115" targetNamespace="http://schemas.microsoft.com/office/2006/metadata/properties" ma:root="true" ma:fieldsID="d8d121745c5b2c36d0e1ffecf0db4fb5" ns2:_="" ns3:_="">
    <xsd:import namespace="844b07c9-3fad-4c6d-b5a4-a8bbe3e0116d"/>
    <xsd:import namespace="b1b3d0c5-5c84-4eba-9622-1ece7a9c81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4b07c9-3fad-4c6d-b5a4-a8bbe3e011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bb01c59-e059-48b8-b028-a0fd2ce691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3d0c5-5c84-4eba-9622-1ece7a9c811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7cf843b-0524-44a2-8dbf-7d452de5d3b8}" ma:internalName="TaxCatchAll" ma:showField="CatchAllData" ma:web="b1b3d0c5-5c84-4eba-9622-1ece7a9c81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4b07c9-3fad-4c6d-b5a4-a8bbe3e0116d">
      <Terms xmlns="http://schemas.microsoft.com/office/infopath/2007/PartnerControls"/>
    </lcf76f155ced4ddcb4097134ff3c332f>
    <TaxCatchAll xmlns="b1b3d0c5-5c84-4eba-9622-1ece7a9c8115" xsi:nil="true"/>
  </documentManagement>
</p:properties>
</file>

<file path=customXml/itemProps1.xml><?xml version="1.0" encoding="utf-8"?>
<ds:datastoreItem xmlns:ds="http://schemas.openxmlformats.org/officeDocument/2006/customXml" ds:itemID="{47F79075-A2AE-4C73-97E5-97BBB1FB9E53}"/>
</file>

<file path=customXml/itemProps2.xml><?xml version="1.0" encoding="utf-8"?>
<ds:datastoreItem xmlns:ds="http://schemas.openxmlformats.org/officeDocument/2006/customXml" ds:itemID="{5F4E891A-D6B1-48FA-ADBC-AFB2F453A3D2}"/>
</file>

<file path=customXml/itemProps3.xml><?xml version="1.0" encoding="utf-8"?>
<ds:datastoreItem xmlns:ds="http://schemas.openxmlformats.org/officeDocument/2006/customXml" ds:itemID="{B8D66BBB-D564-4EA0-8224-B5B33A6D7C5F}"/>
</file>

<file path=docProps/app.xml><?xml version="1.0" encoding="utf-8"?>
<Properties xmlns="http://schemas.openxmlformats.org/officeDocument/2006/extended-properties" xmlns:vt="http://schemas.openxmlformats.org/officeDocument/2006/docPropsVTypes">
  <TotalTime>11761</TotalTime>
  <Words>2979</Words>
  <Application>Microsoft Macintosh PowerPoint</Application>
  <PresentationFormat>Widescreen</PresentationFormat>
  <Paragraphs>309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Aptos</vt:lpstr>
      <vt:lpstr>Aptos Display</vt:lpstr>
      <vt:lpstr>Arial</vt:lpstr>
      <vt:lpstr>Calibri</vt:lpstr>
      <vt:lpstr>Calibri Light</vt:lpstr>
      <vt:lpstr>Office Theme</vt:lpstr>
      <vt:lpstr>Office Theme</vt:lpstr>
      <vt:lpstr>Office Theme</vt:lpstr>
      <vt:lpstr> Cytopreparation </vt:lpstr>
      <vt:lpstr>Learning Objectives</vt:lpstr>
      <vt:lpstr>What is cytopreparation?</vt:lpstr>
      <vt:lpstr>Principles of Cytopreparation</vt:lpstr>
      <vt:lpstr>Improving Diagnostic Accuracy with Cytopreparation</vt:lpstr>
      <vt:lpstr>Improving Diagnostic Accuracy with Cytopreparation</vt:lpstr>
      <vt:lpstr>The Cytopreparatory Process: Preprocessing</vt:lpstr>
      <vt:lpstr>The Cytopreparatory Process: Preprocessing</vt:lpstr>
      <vt:lpstr>The Cytopreparatory Process: Processing</vt:lpstr>
      <vt:lpstr>Methods of Collection</vt:lpstr>
      <vt:lpstr>Fixation and Cytology Fixatives</vt:lpstr>
      <vt:lpstr>Fixation and Cytology Fixatives</vt:lpstr>
      <vt:lpstr>Types of Cytology Fixatives</vt:lpstr>
      <vt:lpstr>Fixation and Cytology Fixatives</vt:lpstr>
      <vt:lpstr>Body Fluids</vt:lpstr>
      <vt:lpstr>Body Fluids</vt:lpstr>
      <vt:lpstr>Body Fluids</vt:lpstr>
      <vt:lpstr>Body Fluid Prefixatives</vt:lpstr>
      <vt:lpstr>Body Fluid Prefixatives</vt:lpstr>
      <vt:lpstr>Sample Processing Preparation</vt:lpstr>
      <vt:lpstr>Sample Processing Preparation</vt:lpstr>
      <vt:lpstr>Sample Processing Preparation</vt:lpstr>
      <vt:lpstr>Centrifugation</vt:lpstr>
      <vt:lpstr>Centrifugation</vt:lpstr>
      <vt:lpstr>Choosing a Preparation Method</vt:lpstr>
      <vt:lpstr>Choosing a Preparation Method</vt:lpstr>
      <vt:lpstr>Choosing a Preparation Method</vt:lpstr>
      <vt:lpstr>Preparation Methods: Direct Smears</vt:lpstr>
      <vt:lpstr>Preparation Methods: Cytocentrifugation</vt:lpstr>
      <vt:lpstr>Preparation Methods: Liquid Based Preparations</vt:lpstr>
      <vt:lpstr>Preparation Methods: Liquid Based Preparations</vt:lpstr>
      <vt:lpstr>Preparation Methods: Liquid Based Preparations</vt:lpstr>
      <vt:lpstr>Preparation Methods: Liquid Based Preparations</vt:lpstr>
      <vt:lpstr>Preparation Methods: Membrane Filters </vt:lpstr>
      <vt:lpstr>Preparation Methods: Membrane Filters </vt:lpstr>
      <vt:lpstr>Preparation Methods: Cell Blocks</vt:lpstr>
      <vt:lpstr>Preparation Methods: Cell Blocks</vt:lpstr>
      <vt:lpstr>Choosing a Preparation Method</vt:lpstr>
      <vt:lpstr>Preparation Methods: Special Techniques</vt:lpstr>
      <vt:lpstr>Preparation Methods: Pick and Smear Technique</vt:lpstr>
      <vt:lpstr>Preparation Methods: Special Techniques</vt:lpstr>
      <vt:lpstr>Preparation Methods: Saccomanno’s Technique</vt:lpstr>
      <vt:lpstr>Preparation Methods: Special Techniques</vt:lpstr>
      <vt:lpstr>Preparation Methods: Special Techniques</vt:lpstr>
      <vt:lpstr>Preparation Methods: Special Techniques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Dos Santos</dc:creator>
  <cp:lastModifiedBy>Jennifer Dos Santos</cp:lastModifiedBy>
  <cp:revision>6</cp:revision>
  <dcterms:created xsi:type="dcterms:W3CDTF">2023-07-19T12:59:47Z</dcterms:created>
  <dcterms:modified xsi:type="dcterms:W3CDTF">2026-02-23T18:53:10Z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0x010100A0D03250BAEA61458D858C9B85BC6FB2</vt:lpwstr>
  </property>
</Properties>
</file>